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7" r:id="rId4"/>
    <p:sldMasterId id="2147483747" r:id="rId5"/>
    <p:sldMasterId id="2147483761" r:id="rId6"/>
    <p:sldMasterId id="2147483775" r:id="rId7"/>
  </p:sldMasterIdLst>
  <p:notesMasterIdLst>
    <p:notesMasterId r:id="rId25"/>
  </p:notesMasterIdLst>
  <p:sldIdLst>
    <p:sldId id="286" r:id="rId8"/>
    <p:sldId id="288" r:id="rId9"/>
    <p:sldId id="307" r:id="rId10"/>
    <p:sldId id="306" r:id="rId11"/>
    <p:sldId id="289" r:id="rId12"/>
    <p:sldId id="294" r:id="rId13"/>
    <p:sldId id="293" r:id="rId14"/>
    <p:sldId id="292" r:id="rId15"/>
    <p:sldId id="296" r:id="rId16"/>
    <p:sldId id="295" r:id="rId17"/>
    <p:sldId id="301" r:id="rId18"/>
    <p:sldId id="305" r:id="rId19"/>
    <p:sldId id="304" r:id="rId20"/>
    <p:sldId id="303" r:id="rId21"/>
    <p:sldId id="302" r:id="rId22"/>
    <p:sldId id="297" r:id="rId23"/>
    <p:sldId id="290" r:id="rId24"/>
  </p:sldIdLst>
  <p:sldSz cx="12192000" cy="6858000"/>
  <p:notesSz cx="6799263" cy="9929813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A2B"/>
    <a:srgbClr val="1F401A"/>
    <a:srgbClr val="69050A"/>
    <a:srgbClr val="120D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F5C664-4186-474F-E6F3-DF134DB40228}" v="85" dt="2024-05-06T16:55:04.857"/>
    <p1510:client id="{B710BB64-BA23-EC85-5779-FC751B14FE6D}" v="148" dt="2024-05-06T16:48:26.850"/>
    <p1510:client id="{F32F0B0E-EC03-DD6D-3125-0A4828D7ED1B}" v="8" dt="2024-05-06T16:45:15.3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61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i-FI"/>
              <a:t>Kaatumisiin ja putoamisiin liittyvät hoitojaksot 65 vuotta täyttäneillä / 10 000 vastaavan ikäistä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Hoitojaksot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Sata</c:v>
                </c:pt>
                <c:pt idx="1">
                  <c:v>Pirha</c:v>
                </c:pt>
                <c:pt idx="2">
                  <c:v>Varha</c:v>
                </c:pt>
                <c:pt idx="3">
                  <c:v>Hyvaep</c:v>
                </c:pt>
                <c:pt idx="4">
                  <c:v>Koko Suomi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370</c:v>
                </c:pt>
                <c:pt idx="1">
                  <c:v>325.7</c:v>
                </c:pt>
                <c:pt idx="2">
                  <c:v>258.60000000000002</c:v>
                </c:pt>
                <c:pt idx="3">
                  <c:v>455.3</c:v>
                </c:pt>
                <c:pt idx="4">
                  <c:v>344.4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D7-4AB8-997C-7B35A70C7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7674064"/>
        <c:axId val="1213080527"/>
      </c:barChart>
      <c:catAx>
        <c:axId val="121767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1213080527"/>
        <c:crosses val="autoZero"/>
        <c:auto val="1"/>
        <c:lblAlgn val="ctr"/>
        <c:lblOffset val="100"/>
        <c:noMultiLvlLbl val="0"/>
      </c:catAx>
      <c:valAx>
        <c:axId val="1213080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12176740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Lonkkamurtumat</a:t>
            </a:r>
            <a:r>
              <a:rPr lang="fi-FI" baseline="0">
                <a:latin typeface="Arial" panose="020B0604020202020204" pitchFamily="34" charset="0"/>
                <a:cs typeface="Arial" panose="020B0604020202020204" pitchFamily="34" charset="0"/>
              </a:rPr>
              <a:t> 65 vuotta täyttäneillä, </a:t>
            </a:r>
          </a:p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fi-FI" baseline="0">
                <a:latin typeface="Arial" panose="020B0604020202020204" pitchFamily="34" charset="0"/>
                <a:cs typeface="Arial" panose="020B0604020202020204" pitchFamily="34" charset="0"/>
              </a:rPr>
              <a:t>% vastaavan ikäisestä väestöstä</a:t>
            </a:r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Sata</c:v>
                </c:pt>
                <c:pt idx="1">
                  <c:v>Pirha</c:v>
                </c:pt>
                <c:pt idx="2">
                  <c:v>Varha</c:v>
                </c:pt>
                <c:pt idx="3">
                  <c:v>Hyvaep</c:v>
                </c:pt>
                <c:pt idx="4">
                  <c:v>Koko Suomi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0.8</c:v>
                </c:pt>
                <c:pt idx="1">
                  <c:v>0.7</c:v>
                </c:pt>
                <c:pt idx="2">
                  <c:v>0.6</c:v>
                </c:pt>
                <c:pt idx="3">
                  <c:v>0.6</c:v>
                </c:pt>
                <c:pt idx="4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26-446F-B744-4E5A9C78D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4075343"/>
        <c:axId val="629785983"/>
      </c:barChart>
      <c:catAx>
        <c:axId val="1564075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9785983"/>
        <c:crosses val="autoZero"/>
        <c:auto val="1"/>
        <c:lblAlgn val="ctr"/>
        <c:lblOffset val="100"/>
        <c:noMultiLvlLbl val="0"/>
      </c:catAx>
      <c:valAx>
        <c:axId val="629785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6407534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2FFBE-4DD2-A149-A073-D806CEDD1BE6}" type="datetimeFigureOut">
              <a:rPr lang="en-FI" smtClean="0"/>
              <a:t>05/08/2024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3BC0E-6BF1-8F4B-9688-D5AF6B99325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2403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Satakunnan hyvinvointialueen strategian 2023-2025 visualisointi.">
            <a:extLst>
              <a:ext uri="{FF2B5EF4-FFF2-40B4-BE49-F238E27FC236}">
                <a16:creationId xmlns:a16="http://schemas.microsoft.com/office/drawing/2014/main" id="{B8D71775-923F-8DF9-2EFA-1428CAB5C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6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82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8.5.2024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7709529F-A4DD-9D5B-91A0-4EF36F634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41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8.5.2024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09BEE9A7-56F5-5DF8-E71C-6B0B91D53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07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DE1BBD7-FA6C-0848-7F4C-4C8F4323489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72200" y="1827212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8.5.2024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9A302397-58ED-1364-D421-C7135A79B8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83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9206BD-B0E2-A340-9E58-15AF8DE39939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1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9F97BD2A-7135-FD23-FC19-242178072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93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19E68A-2060-C305-38D1-E4A73FC5511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1C7CF9D0-64CF-CC28-33E9-F2428D590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43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8.5.2024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06C27F48-9D96-146A-5491-D5790F004E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74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875BAD-9283-B94B-BF88-63730F8E3459}" type="datetime1">
              <a:rPr lang="fi-FI" smtClean="0"/>
              <a:pPr/>
              <a:t>8.5.2024</a:t>
            </a:fld>
            <a:endParaRPr lang="fi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1D1B71AA-65FE-99A2-0EFF-73C237549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70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F0CEDC-E734-634E-8D2C-1CA06C0A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11CC8D-D17E-3E48-9BF0-884D68893E17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9E47E-A02C-D149-8A9C-3165F669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2147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an 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8.5.2024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083325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Strategian kooste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7C11409-FE29-B548-AE3B-9C849B9FE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8700" y="360234"/>
            <a:ext cx="524855" cy="667672"/>
          </a:xfrm>
          <a:prstGeom prst="rect">
            <a:avLst/>
          </a:prstGeom>
        </p:spPr>
      </p:pic>
      <p:cxnSp>
        <p:nvCxnSpPr>
          <p:cNvPr id="17" name="Straight Connector 3">
            <a:extLst>
              <a:ext uri="{FF2B5EF4-FFF2-40B4-BE49-F238E27FC236}">
                <a16:creationId xmlns:a16="http://schemas.microsoft.com/office/drawing/2014/main" id="{092EDD5A-BDB1-44F9-B7CF-A4D76BB36A64}"/>
              </a:ext>
            </a:extLst>
          </p:cNvPr>
          <p:cNvCxnSpPr>
            <a:cxnSpLocks/>
          </p:cNvCxnSpPr>
          <p:nvPr userDrawn="1"/>
        </p:nvCxnSpPr>
        <p:spPr>
          <a:xfrm>
            <a:off x="3722879" y="1670368"/>
            <a:ext cx="1" cy="446912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D39FC57E-4A8F-84DD-FD5E-08E846C81F41}"/>
              </a:ext>
            </a:extLst>
          </p:cNvPr>
          <p:cNvSpPr txBox="1">
            <a:spLocks/>
          </p:cNvSpPr>
          <p:nvPr userDrawn="1"/>
        </p:nvSpPr>
        <p:spPr>
          <a:xfrm>
            <a:off x="3870961" y="1907541"/>
            <a:ext cx="1894840" cy="4313872"/>
          </a:xfrm>
          <a:prstGeom prst="rect">
            <a:avLst/>
          </a:prstGeom>
        </p:spPr>
        <p:txBody>
          <a:bodyPr vert="horz" lIns="72000" tIns="36000" rIns="72000" bIns="36000" numCol="1" spcCol="5400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fi-FI" sz="1200" b="1"/>
              <a:t>Palvelemme yhdenvertaisesti</a:t>
            </a:r>
          </a:p>
          <a:p>
            <a:pPr marL="182563" indent="-182563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/>
            </a:pPr>
            <a:r>
              <a:rPr lang="fi-FI" sz="1100"/>
              <a:t>Palvelumme ovat saatavilla yhdenvertaisesti, oikea-aikaisesti ja lähellä monin eri tavoin.</a:t>
            </a:r>
          </a:p>
          <a:p>
            <a:pPr marL="182563" indent="-182563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/>
            </a:pPr>
            <a:r>
              <a:rPr lang="fi-FI" sz="1100"/>
              <a:t>Vahvistamme ennaltaehkäiseviä  palveluja sekä monipuolisia lähipalveluja.</a:t>
            </a:r>
          </a:p>
          <a:p>
            <a:pPr marL="182563" indent="-182563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/>
            </a:pPr>
            <a:r>
              <a:rPr lang="fi-FI" sz="1100"/>
              <a:t>Tuotamme hyvinvointia, palveluita ja turvallisuutta kaikille asukkaille ja järjestämme palvelut tehokkaasti ja turvallisesti.</a:t>
            </a: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4EEFF24C-D9CF-5D87-BC96-3180534E8E36}"/>
              </a:ext>
            </a:extLst>
          </p:cNvPr>
          <p:cNvCxnSpPr>
            <a:cxnSpLocks/>
          </p:cNvCxnSpPr>
          <p:nvPr userDrawn="1"/>
        </p:nvCxnSpPr>
        <p:spPr>
          <a:xfrm>
            <a:off x="5842222" y="1670368"/>
            <a:ext cx="1" cy="446912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FB9E2437-2E47-4424-2D0B-E0528FE0DD7C}"/>
              </a:ext>
            </a:extLst>
          </p:cNvPr>
          <p:cNvSpPr txBox="1">
            <a:spLocks/>
          </p:cNvSpPr>
          <p:nvPr userDrawn="1"/>
        </p:nvSpPr>
        <p:spPr>
          <a:xfrm>
            <a:off x="5918644" y="1907541"/>
            <a:ext cx="1894840" cy="4313872"/>
          </a:xfrm>
          <a:prstGeom prst="rect">
            <a:avLst/>
          </a:prstGeom>
        </p:spPr>
        <p:txBody>
          <a:bodyPr vert="horz" lIns="72000" tIns="36000" rIns="72000" bIns="36000" numCol="1" spcCol="54000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fi-FI" sz="1200" b="1"/>
              <a:t>Kohtaamme </a:t>
            </a:r>
            <a:br>
              <a:rPr lang="fi-FI" sz="1200" b="1"/>
            </a:br>
            <a:r>
              <a:rPr lang="fi-FI" sz="1200" b="1"/>
              <a:t>inhimillisesti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4"/>
            </a:pPr>
            <a:r>
              <a:rPr lang="fi-FI" sz="1100"/>
              <a:t>Järjestämme laadukkaat ja vaikuttavat palvelut, joissa asiakas on keskiössä.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4"/>
            </a:pPr>
            <a:r>
              <a:rPr lang="fi-FI" sz="1100"/>
              <a:t>Tuemme omaehtoista terveyden ja hyvinvoinnin parantamista sekä oman hoidon osallisuutta.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4"/>
            </a:pPr>
            <a:r>
              <a:rPr lang="fi-FI" sz="1100"/>
              <a:t>Järjestämme ja kehitämme palveluja tasapuolisesti erilaiset asiakasryhmät huomioiden yhteistyössä eri kuntien, yritysten ja järjestöjen kanssa</a:t>
            </a:r>
          </a:p>
        </p:txBody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246C2C8C-CA1F-0DE3-5B63-889E4470E167}"/>
              </a:ext>
            </a:extLst>
          </p:cNvPr>
          <p:cNvCxnSpPr>
            <a:cxnSpLocks/>
          </p:cNvCxnSpPr>
          <p:nvPr userDrawn="1"/>
        </p:nvCxnSpPr>
        <p:spPr>
          <a:xfrm>
            <a:off x="7889905" y="1670368"/>
            <a:ext cx="1" cy="446912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AF1B9EFF-4B6F-DAEF-AE24-D86860258E2E}"/>
              </a:ext>
            </a:extLst>
          </p:cNvPr>
          <p:cNvSpPr txBox="1">
            <a:spLocks/>
          </p:cNvSpPr>
          <p:nvPr userDrawn="1"/>
        </p:nvSpPr>
        <p:spPr>
          <a:xfrm>
            <a:off x="7966327" y="1907541"/>
            <a:ext cx="1894840" cy="4313872"/>
          </a:xfrm>
          <a:prstGeom prst="rect">
            <a:avLst/>
          </a:prstGeom>
        </p:spPr>
        <p:txBody>
          <a:bodyPr vert="horz" lIns="72000" tIns="36000" rIns="72000" bIns="36000" numCol="1" spcCol="54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fi-FI" sz="1200" b="1"/>
              <a:t>Toimimme ammatillisesti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7"/>
            </a:pPr>
            <a:r>
              <a:rPr lang="fi-FI" sz="1100"/>
              <a:t>Tuotamme palveluita ammatillisesti, turvallisesti ja laadukkaasti.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7"/>
            </a:pPr>
            <a:r>
              <a:rPr lang="fi-FI" sz="1100"/>
              <a:t>Johtaminen tukee ja edesauttaa henkilöstön työhyvinvointia ja osaamisen kehittämistä sekä turvaa ammattitaitoisen työvoiman saantia.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7"/>
            </a:pPr>
            <a:r>
              <a:rPr lang="fi-FI" sz="1100"/>
              <a:t>Henkilöstö osallistuu ja kehittää vaikuttavaa toimintaa.</a:t>
            </a:r>
          </a:p>
        </p:txBody>
      </p:sp>
      <p:cxnSp>
        <p:nvCxnSpPr>
          <p:cNvPr id="23" name="Straight Connector 15">
            <a:extLst>
              <a:ext uri="{FF2B5EF4-FFF2-40B4-BE49-F238E27FC236}">
                <a16:creationId xmlns:a16="http://schemas.microsoft.com/office/drawing/2014/main" id="{6EFC15DE-6481-4C4E-D7C4-2C65E02F7083}"/>
              </a:ext>
            </a:extLst>
          </p:cNvPr>
          <p:cNvCxnSpPr>
            <a:cxnSpLocks/>
          </p:cNvCxnSpPr>
          <p:nvPr userDrawn="1"/>
        </p:nvCxnSpPr>
        <p:spPr>
          <a:xfrm>
            <a:off x="9937588" y="1670368"/>
            <a:ext cx="1" cy="446912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29F4E23C-53E4-BA3A-AD5E-DC756A609984}"/>
              </a:ext>
            </a:extLst>
          </p:cNvPr>
          <p:cNvSpPr txBox="1">
            <a:spLocks/>
          </p:cNvSpPr>
          <p:nvPr userDrawn="1"/>
        </p:nvSpPr>
        <p:spPr>
          <a:xfrm>
            <a:off x="10014008" y="1907541"/>
            <a:ext cx="1894840" cy="4313872"/>
          </a:xfrm>
          <a:prstGeom prst="rect">
            <a:avLst/>
          </a:prstGeom>
        </p:spPr>
        <p:txBody>
          <a:bodyPr vert="horz" lIns="72000" tIns="36000" rIns="72000" bIns="36000" numCol="1" spcCol="5400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fi-FI" sz="1200" b="1"/>
              <a:t>Uudistamme vastuullisesti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10"/>
            </a:pPr>
            <a:r>
              <a:rPr lang="fi-FI" sz="1100"/>
              <a:t>Uudistamme johtamis- ja toimintamalleja ja luomme yhteen sovitetun palvelujärjestelmän.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10"/>
            </a:pPr>
            <a:r>
              <a:rPr lang="fi-FI" sz="1100"/>
              <a:t>Palvelumme ovat taloudellisia sekä laadukkaita ja huolehdimme, että kustannuskehitys vastaa rahoitusta.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10"/>
            </a:pPr>
            <a:r>
              <a:rPr lang="fi-FI" sz="1100"/>
              <a:t>Tieto, tutkimus ja käytännön kokeilut ohjaavat kohti vaikuttavia toimintamalleja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3C14837A-69FC-7F29-99F6-364C5881CB82}"/>
              </a:ext>
            </a:extLst>
          </p:cNvPr>
          <p:cNvSpPr txBox="1"/>
          <p:nvPr userDrawn="1"/>
        </p:nvSpPr>
        <p:spPr>
          <a:xfrm>
            <a:off x="838199" y="1863091"/>
            <a:ext cx="2650555" cy="371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40000"/>
              </a:lnSpc>
              <a:spcAft>
                <a:spcPts val="1200"/>
              </a:spcAft>
              <a:buNone/>
            </a:pPr>
            <a:r>
              <a:rPr lang="fi-FI" sz="1600" b="1">
                <a:solidFill>
                  <a:schemeClr val="accent2"/>
                </a:solidFill>
              </a:rPr>
              <a:t>Satavarmaa hyvinvointia, terveyttä ja turvallisuutta, lähellä ihmistä</a:t>
            </a:r>
          </a:p>
          <a:p>
            <a:pPr marL="0" indent="0">
              <a:lnSpc>
                <a:spcPct val="140000"/>
              </a:lnSpc>
              <a:spcAft>
                <a:spcPts val="1200"/>
              </a:spcAft>
              <a:buNone/>
            </a:pPr>
            <a:r>
              <a:rPr lang="fi-FI" sz="1600" b="1"/>
              <a:t>Arvot</a:t>
            </a: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400"/>
              <a:t>Palvelemme yhdenvertaisesti</a:t>
            </a: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400"/>
              <a:t>Kohtaamme inhimillisesti</a:t>
            </a: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400"/>
              <a:t>Toimimme ammatillisesti</a:t>
            </a: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400"/>
              <a:t>Uudistamme vastuullisesti</a:t>
            </a:r>
          </a:p>
        </p:txBody>
      </p:sp>
    </p:spTree>
    <p:extLst>
      <p:ext uri="{BB962C8B-B14F-4D97-AF65-F5344CB8AC3E}">
        <p14:creationId xmlns:p14="http://schemas.microsoft.com/office/powerpoint/2010/main" val="2250671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BDBF8C-DF27-444D-BBC4-24745D9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019D08-A82C-8244-B3FC-164DE500B9DC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76617-1CFF-CC48-9CEF-A2B0FA265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D336C37-272F-4649-9B55-BD066A91D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0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C46E-4896-1846-BF4F-632C84A06175}" type="datetime1">
              <a:rPr lang="fi-FI" smtClean="0"/>
              <a:t>8.5.2024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73513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8.5.2024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FB13C2B-EFAB-064C-B7A0-5CD5B0D634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19" y="381001"/>
            <a:ext cx="4090615" cy="14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15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13D-C97E-8141-A9FE-5A635C5F607E}" type="datetime1">
              <a:rPr lang="fi-FI" smtClean="0"/>
              <a:t>8.5.2024</a:t>
            </a:fld>
            <a:endParaRPr lang="fi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7010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43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9297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900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8.5.2024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50A060CF-DF33-AC0C-33B1-F30A4649D4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7010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29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8.5.2024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F21F47DD-95A9-1E23-B4A3-80D1C1CEB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7010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37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23E05B6-78E4-913B-548B-CA0B55ED232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8.5.2024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473D612E-E114-D1D6-FA8F-447AF57954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7010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08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9206BD-B0E2-A340-9E58-15AF8DE39939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9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ailijan turvallisuusohj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1E74D46-55C7-ED73-88B7-C9170C1FA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526"/>
          <a:stretch/>
        </p:blipFill>
        <p:spPr>
          <a:xfrm>
            <a:off x="822682" y="5692276"/>
            <a:ext cx="7262464" cy="655205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56A73F3F-C84B-A3FD-F9EF-D8FB7B7F0F81}"/>
              </a:ext>
            </a:extLst>
          </p:cNvPr>
          <p:cNvGrpSpPr/>
          <p:nvPr userDrawn="1"/>
        </p:nvGrpSpPr>
        <p:grpSpPr>
          <a:xfrm>
            <a:off x="3292613" y="1744561"/>
            <a:ext cx="2214223" cy="3518235"/>
            <a:chOff x="3292613" y="1649970"/>
            <a:chExt cx="2214223" cy="3518235"/>
          </a:xfrm>
        </p:grpSpPr>
        <p:pic>
          <p:nvPicPr>
            <p:cNvPr id="29" name="Kuva 28">
              <a:extLst>
                <a:ext uri="{FF2B5EF4-FFF2-40B4-BE49-F238E27FC236}">
                  <a16:creationId xmlns:a16="http://schemas.microsoft.com/office/drawing/2014/main" id="{1907BBFA-5350-A797-A010-0A13125AD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2613" y="2885308"/>
              <a:ext cx="2214223" cy="2282897"/>
            </a:xfrm>
            <a:prstGeom prst="rect">
              <a:avLst/>
            </a:prstGeom>
          </p:spPr>
        </p:pic>
        <p:sp>
          <p:nvSpPr>
            <p:cNvPr id="30" name="Sisällön paikkamerkki 1">
              <a:extLst>
                <a:ext uri="{FF2B5EF4-FFF2-40B4-BE49-F238E27FC236}">
                  <a16:creationId xmlns:a16="http://schemas.microsoft.com/office/drawing/2014/main" id="{CAF2EF85-5C12-3196-D314-225D9BE59E09}"/>
                </a:ext>
              </a:extLst>
            </p:cNvPr>
            <p:cNvSpPr txBox="1">
              <a:spLocks/>
            </p:cNvSpPr>
            <p:nvPr/>
          </p:nvSpPr>
          <p:spPr>
            <a:xfrm>
              <a:off x="3447339" y="3097998"/>
              <a:ext cx="1977268" cy="2048797"/>
            </a:xfrm>
            <a:prstGeom prst="rect">
              <a:avLst/>
            </a:prstGeom>
          </p:spPr>
          <p:txBody>
            <a:bodyPr vert="horz" lIns="72000" tIns="36000" rIns="72000" bIns="36000" rtlCol="0">
              <a:noAutofit/>
            </a:bodyPr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fi-FI" sz="1400" b="1"/>
                <a:t>Hätäilmoitus 112</a:t>
              </a:r>
              <a:endParaRPr lang="fi-FI" sz="1400"/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AutoNum type="arabicPeriod"/>
              </a:pPr>
              <a:r>
                <a:rPr lang="fi-FI" sz="1200"/>
                <a:t>Soita 112 ja tee hälytys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/>
                <a:t>Anna osoite ja puhelinnumerosi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/>
                <a:t>Kerro mitä ja missä on tapahtunut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/>
                <a:t>Kuuntele ja noudata saatuja ohjeita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/>
                <a:t>Sulje puhelin kun saat luvan</a:t>
              </a:r>
            </a:p>
          </p:txBody>
        </p:sp>
        <p:pic>
          <p:nvPicPr>
            <p:cNvPr id="31" name="Kuva 30">
              <a:extLst>
                <a:ext uri="{FF2B5EF4-FFF2-40B4-BE49-F238E27FC236}">
                  <a16:creationId xmlns:a16="http://schemas.microsoft.com/office/drawing/2014/main" id="{F48AFBD8-C481-4252-3E72-FFDE83B5B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4104" y="1649970"/>
              <a:ext cx="1070473" cy="1092319"/>
            </a:xfrm>
            <a:prstGeom prst="rect">
              <a:avLst/>
            </a:prstGeom>
          </p:spPr>
        </p:pic>
      </p:grpSp>
      <p:grpSp>
        <p:nvGrpSpPr>
          <p:cNvPr id="32" name="Ryhmä 31">
            <a:extLst>
              <a:ext uri="{FF2B5EF4-FFF2-40B4-BE49-F238E27FC236}">
                <a16:creationId xmlns:a16="http://schemas.microsoft.com/office/drawing/2014/main" id="{D2A90288-8834-3DCB-893A-96B227A74B73}"/>
              </a:ext>
            </a:extLst>
          </p:cNvPr>
          <p:cNvGrpSpPr/>
          <p:nvPr userDrawn="1"/>
        </p:nvGrpSpPr>
        <p:grpSpPr>
          <a:xfrm>
            <a:off x="5888668" y="1744561"/>
            <a:ext cx="2214223" cy="3518235"/>
            <a:chOff x="5888668" y="1649970"/>
            <a:chExt cx="2214223" cy="3518235"/>
          </a:xfrm>
        </p:grpSpPr>
        <p:pic>
          <p:nvPicPr>
            <p:cNvPr id="33" name="Kuva 32">
              <a:extLst>
                <a:ext uri="{FF2B5EF4-FFF2-40B4-BE49-F238E27FC236}">
                  <a16:creationId xmlns:a16="http://schemas.microsoft.com/office/drawing/2014/main" id="{FECA7603-08CA-4E08-7197-E47398867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8668" y="2885308"/>
              <a:ext cx="2214223" cy="2282897"/>
            </a:xfrm>
            <a:prstGeom prst="rect">
              <a:avLst/>
            </a:prstGeom>
          </p:spPr>
        </p:pic>
        <p:sp>
          <p:nvSpPr>
            <p:cNvPr id="34" name="Sisällön paikkamerkki 1">
              <a:extLst>
                <a:ext uri="{FF2B5EF4-FFF2-40B4-BE49-F238E27FC236}">
                  <a16:creationId xmlns:a16="http://schemas.microsoft.com/office/drawing/2014/main" id="{D012BDB6-FF72-88A0-A0BC-20269222D193}"/>
                </a:ext>
              </a:extLst>
            </p:cNvPr>
            <p:cNvSpPr txBox="1">
              <a:spLocks/>
            </p:cNvSpPr>
            <p:nvPr/>
          </p:nvSpPr>
          <p:spPr>
            <a:xfrm>
              <a:off x="6004305" y="3106867"/>
              <a:ext cx="1820866" cy="2048797"/>
            </a:xfrm>
            <a:prstGeom prst="rect">
              <a:avLst/>
            </a:prstGeom>
          </p:spPr>
          <p:txBody>
            <a:bodyPr vert="horz" lIns="72000" tIns="36000" rIns="72000" bIns="36000" rtlCol="0">
              <a:noAutofit/>
            </a:bodyPr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fi-FI" sz="1400" b="1"/>
                <a:t>Tulipalo</a:t>
              </a:r>
              <a:endParaRPr lang="fi-FI" sz="1400"/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/>
                <a:t>Varoita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/>
                <a:t>Pelasta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/>
                <a:t>Hälytä 112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/>
                <a:t>Aloita alkusammutus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/>
                <a:t>Rajoita palon leviäminen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/>
                <a:t>Poistu kokoontumispaikalle</a:t>
              </a:r>
            </a:p>
          </p:txBody>
        </p:sp>
        <p:pic>
          <p:nvPicPr>
            <p:cNvPr id="35" name="Kuva 34">
              <a:extLst>
                <a:ext uri="{FF2B5EF4-FFF2-40B4-BE49-F238E27FC236}">
                  <a16:creationId xmlns:a16="http://schemas.microsoft.com/office/drawing/2014/main" id="{0E92E062-126A-18A3-AB62-C65311A84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8668" y="1649970"/>
              <a:ext cx="1070473" cy="1092319"/>
            </a:xfrm>
            <a:prstGeom prst="rect">
              <a:avLst/>
            </a:prstGeom>
          </p:spPr>
        </p:pic>
      </p:grpSp>
      <p:grpSp>
        <p:nvGrpSpPr>
          <p:cNvPr id="37" name="Ryhmä 36">
            <a:extLst>
              <a:ext uri="{FF2B5EF4-FFF2-40B4-BE49-F238E27FC236}">
                <a16:creationId xmlns:a16="http://schemas.microsoft.com/office/drawing/2014/main" id="{CD681655-5AD4-58DA-E68C-7E5D660FEA2D}"/>
              </a:ext>
            </a:extLst>
          </p:cNvPr>
          <p:cNvGrpSpPr/>
          <p:nvPr userDrawn="1"/>
        </p:nvGrpSpPr>
        <p:grpSpPr>
          <a:xfrm>
            <a:off x="822682" y="1744561"/>
            <a:ext cx="2214223" cy="3518235"/>
            <a:chOff x="822682" y="1649970"/>
            <a:chExt cx="2214223" cy="3518235"/>
          </a:xfrm>
        </p:grpSpPr>
        <p:pic>
          <p:nvPicPr>
            <p:cNvPr id="38" name="Kuva 37">
              <a:extLst>
                <a:ext uri="{FF2B5EF4-FFF2-40B4-BE49-F238E27FC236}">
                  <a16:creationId xmlns:a16="http://schemas.microsoft.com/office/drawing/2014/main" id="{F6BA1F44-B4EF-5058-43BF-E53C1B89B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682" y="2885308"/>
              <a:ext cx="2214223" cy="2282897"/>
            </a:xfrm>
            <a:prstGeom prst="rect">
              <a:avLst/>
            </a:prstGeom>
          </p:spPr>
        </p:pic>
        <p:pic>
          <p:nvPicPr>
            <p:cNvPr id="39" name="Kuva 38">
              <a:extLst>
                <a:ext uri="{FF2B5EF4-FFF2-40B4-BE49-F238E27FC236}">
                  <a16:creationId xmlns:a16="http://schemas.microsoft.com/office/drawing/2014/main" id="{28504B1E-5EDE-3A89-16EE-7AE959751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682" y="1649970"/>
              <a:ext cx="1070473" cy="1092319"/>
            </a:xfrm>
            <a:prstGeom prst="rect">
              <a:avLst/>
            </a:prstGeom>
          </p:spPr>
        </p:pic>
        <p:sp>
          <p:nvSpPr>
            <p:cNvPr id="40" name="Sisällön paikkamerkki 1">
              <a:extLst>
                <a:ext uri="{FF2B5EF4-FFF2-40B4-BE49-F238E27FC236}">
                  <a16:creationId xmlns:a16="http://schemas.microsoft.com/office/drawing/2014/main" id="{39A9A40C-2BC6-FA77-61D2-AD6D7C8F82C2}"/>
                </a:ext>
              </a:extLst>
            </p:cNvPr>
            <p:cNvSpPr txBox="1">
              <a:spLocks/>
            </p:cNvSpPr>
            <p:nvPr/>
          </p:nvSpPr>
          <p:spPr>
            <a:xfrm>
              <a:off x="973993" y="3097998"/>
              <a:ext cx="1767065" cy="1578193"/>
            </a:xfrm>
            <a:prstGeom prst="rect">
              <a:avLst/>
            </a:prstGeom>
          </p:spPr>
          <p:txBody>
            <a:bodyPr vert="horz" lIns="72000" tIns="36000" rIns="72000" bIns="36000" rtlCol="0">
              <a:noAutofit/>
            </a:bodyPr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fi-FI" sz="1400" b="1"/>
                <a:t>Tapaturma tai sairaskohtaus</a:t>
              </a:r>
              <a:endParaRPr lang="fi-FI" sz="1400"/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AutoNum type="arabicPeriod"/>
              </a:pPr>
              <a:r>
                <a:rPr lang="fi-FI" sz="1200"/>
                <a:t>Aloita ensiapu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AutoNum type="arabicPeriod"/>
              </a:pPr>
              <a:r>
                <a:rPr lang="fi-FI" sz="1200"/>
                <a:t>Rauhoita potilasta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AutoNum type="arabicPeriod"/>
              </a:pPr>
              <a:r>
                <a:rPr lang="fi-FI" sz="1200"/>
                <a:t>Varmista, että hätäilmoitus on tehty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AutoNum type="arabicPeriod"/>
              </a:pPr>
              <a:r>
                <a:rPr lang="fi-FI" sz="1200"/>
                <a:t>Opasta</a:t>
              </a:r>
            </a:p>
          </p:txBody>
        </p:sp>
      </p:grpSp>
      <p:pic>
        <p:nvPicPr>
          <p:cNvPr id="41" name="Kuva 40">
            <a:extLst>
              <a:ext uri="{FF2B5EF4-FFF2-40B4-BE49-F238E27FC236}">
                <a16:creationId xmlns:a16="http://schemas.microsoft.com/office/drawing/2014/main" id="{CB19A662-BF79-1127-7F94-A487C013448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578685" y="5536276"/>
            <a:ext cx="2756323" cy="985191"/>
          </a:xfrm>
          <a:prstGeom prst="rect">
            <a:avLst/>
          </a:prstGeom>
        </p:spPr>
      </p:pic>
      <p:sp>
        <p:nvSpPr>
          <p:cNvPr id="42" name="Alaotsikko 3">
            <a:extLst>
              <a:ext uri="{FF2B5EF4-FFF2-40B4-BE49-F238E27FC236}">
                <a16:creationId xmlns:a16="http://schemas.microsoft.com/office/drawing/2014/main" id="{A616D5BD-674A-6A21-2C7D-2988C4D973DD}"/>
              </a:ext>
            </a:extLst>
          </p:cNvPr>
          <p:cNvSpPr txBox="1">
            <a:spLocks/>
          </p:cNvSpPr>
          <p:nvPr userDrawn="1"/>
        </p:nvSpPr>
        <p:spPr>
          <a:xfrm>
            <a:off x="8634731" y="1818773"/>
            <a:ext cx="2531358" cy="256496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200" b="1"/>
              <a:t>• Turvallisuus</a:t>
            </a:r>
            <a:r>
              <a:rPr lang="fi-FI" sz="1200"/>
              <a:t> on meille </a:t>
            </a:r>
            <a:r>
              <a:rPr lang="fi-FI" sz="1200" b="1"/>
              <a:t>tärkeää</a:t>
            </a:r>
            <a:r>
              <a:rPr lang="fi-FI" sz="1200"/>
              <a:t>.</a:t>
            </a:r>
          </a:p>
        </p:txBody>
      </p:sp>
      <p:sp>
        <p:nvSpPr>
          <p:cNvPr id="43" name="Alaotsikko 3">
            <a:extLst>
              <a:ext uri="{FF2B5EF4-FFF2-40B4-BE49-F238E27FC236}">
                <a16:creationId xmlns:a16="http://schemas.microsoft.com/office/drawing/2014/main" id="{DEB0E957-68A2-D968-237A-99929905454C}"/>
              </a:ext>
            </a:extLst>
          </p:cNvPr>
          <p:cNvSpPr txBox="1">
            <a:spLocks/>
          </p:cNvSpPr>
          <p:nvPr userDrawn="1"/>
        </p:nvSpPr>
        <p:spPr>
          <a:xfrm>
            <a:off x="8634730" y="2125147"/>
            <a:ext cx="2710034" cy="270475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200" b="1"/>
              <a:t>• </a:t>
            </a:r>
            <a:r>
              <a:rPr lang="fi-FI" sz="1200">
                <a:solidFill>
                  <a:schemeClr val="tx1"/>
                </a:solidFill>
              </a:rPr>
              <a:t>Pyydämme, että </a:t>
            </a:r>
            <a:r>
              <a:rPr lang="fi-FI" sz="1200" b="1">
                <a:solidFill>
                  <a:schemeClr val="tx1"/>
                </a:solidFill>
              </a:rPr>
              <a:t>noudatatte ohjeita</a:t>
            </a:r>
            <a:r>
              <a:rPr lang="fi-FI" sz="12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4" name="Alaotsikko 3">
            <a:extLst>
              <a:ext uri="{FF2B5EF4-FFF2-40B4-BE49-F238E27FC236}">
                <a16:creationId xmlns:a16="http://schemas.microsoft.com/office/drawing/2014/main" id="{6C00E27A-963C-5C0B-00CA-E961DA1CD90F}"/>
              </a:ext>
            </a:extLst>
          </p:cNvPr>
          <p:cNvSpPr txBox="1">
            <a:spLocks/>
          </p:cNvSpPr>
          <p:nvPr userDrawn="1"/>
        </p:nvSpPr>
        <p:spPr>
          <a:xfrm>
            <a:off x="8634728" y="2432439"/>
            <a:ext cx="2859856" cy="698166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1"/>
              <a:t>• </a:t>
            </a:r>
            <a:r>
              <a:rPr lang="fi-FI" sz="1200" b="1">
                <a:solidFill>
                  <a:schemeClr val="tx1"/>
                </a:solidFill>
              </a:rPr>
              <a:t>Tarkistakaa poistumisreitit</a:t>
            </a:r>
            <a:r>
              <a:rPr lang="fi-FI" sz="1200">
                <a:solidFill>
                  <a:schemeClr val="tx1"/>
                </a:solidFill>
              </a:rPr>
              <a:t> ja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1">
                <a:solidFill>
                  <a:schemeClr val="tx1"/>
                </a:solidFill>
              </a:rPr>
              <a:t>   alkusammutusvälineistö </a:t>
            </a:r>
            <a:r>
              <a:rPr lang="fi-FI" sz="1200">
                <a:solidFill>
                  <a:schemeClr val="tx1"/>
                </a:solidFill>
              </a:rPr>
              <a:t>tilassa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>
                <a:solidFill>
                  <a:schemeClr val="tx1"/>
                </a:solidFill>
              </a:rPr>
              <a:t>   olevasta kartasta ja toimikaa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>
                <a:solidFill>
                  <a:schemeClr val="tx1"/>
                </a:solidFill>
              </a:rPr>
              <a:t>   tarvittaessa ohjeistuksen mukaan.</a:t>
            </a:r>
          </a:p>
        </p:txBody>
      </p:sp>
      <p:sp>
        <p:nvSpPr>
          <p:cNvPr id="45" name="Alaotsikko 3">
            <a:extLst>
              <a:ext uri="{FF2B5EF4-FFF2-40B4-BE49-F238E27FC236}">
                <a16:creationId xmlns:a16="http://schemas.microsoft.com/office/drawing/2014/main" id="{6D7E3B6D-7FE1-A3E7-1D25-A50115FE94F4}"/>
              </a:ext>
            </a:extLst>
          </p:cNvPr>
          <p:cNvSpPr txBox="1">
            <a:spLocks/>
          </p:cNvSpPr>
          <p:nvPr userDrawn="1"/>
        </p:nvSpPr>
        <p:spPr>
          <a:xfrm>
            <a:off x="8634728" y="3210087"/>
            <a:ext cx="3056878" cy="340139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200" b="1"/>
              <a:t>• </a:t>
            </a:r>
            <a:r>
              <a:rPr lang="fi-FI" sz="1200" b="1">
                <a:solidFill>
                  <a:schemeClr val="tx1"/>
                </a:solidFill>
              </a:rPr>
              <a:t>Tupakointi</a:t>
            </a:r>
            <a:r>
              <a:rPr lang="fi-FI" sz="1200">
                <a:solidFill>
                  <a:schemeClr val="tx1"/>
                </a:solidFill>
              </a:rPr>
              <a:t> on tiloissamme </a:t>
            </a:r>
            <a:r>
              <a:rPr lang="fi-FI" sz="1200" b="1">
                <a:solidFill>
                  <a:schemeClr val="tx1"/>
                </a:solidFill>
              </a:rPr>
              <a:t>kielletty</a:t>
            </a:r>
            <a:r>
              <a:rPr lang="fi-FI" sz="1200">
                <a:solidFill>
                  <a:schemeClr val="tx1"/>
                </a:solidFill>
              </a:rPr>
              <a:t>. </a:t>
            </a:r>
          </a:p>
        </p:txBody>
      </p:sp>
      <p:sp>
        <p:nvSpPr>
          <p:cNvPr id="46" name="Alaotsikko 3">
            <a:extLst>
              <a:ext uri="{FF2B5EF4-FFF2-40B4-BE49-F238E27FC236}">
                <a16:creationId xmlns:a16="http://schemas.microsoft.com/office/drawing/2014/main" id="{961CA9C7-1430-7290-0A30-A36DECAEB30F}"/>
              </a:ext>
            </a:extLst>
          </p:cNvPr>
          <p:cNvSpPr txBox="1">
            <a:spLocks/>
          </p:cNvSpPr>
          <p:nvPr userDrawn="1"/>
        </p:nvSpPr>
        <p:spPr>
          <a:xfrm>
            <a:off x="8634728" y="3529255"/>
            <a:ext cx="3378809" cy="518049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1"/>
              <a:t>• </a:t>
            </a:r>
            <a:r>
              <a:rPr lang="fi-FI" sz="1200" b="1">
                <a:solidFill>
                  <a:schemeClr val="tx1"/>
                </a:solidFill>
              </a:rPr>
              <a:t>Valokuvaaminen on sallittu vain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1">
                <a:solidFill>
                  <a:schemeClr val="tx1"/>
                </a:solidFill>
              </a:rPr>
              <a:t>   julkisissa</a:t>
            </a:r>
            <a:r>
              <a:rPr lang="fi-FI" sz="1200">
                <a:solidFill>
                  <a:schemeClr val="tx1"/>
                </a:solidFill>
              </a:rPr>
              <a:t>, yleisölle avoimissa</a:t>
            </a:r>
            <a:r>
              <a:rPr lang="fi-FI" sz="1200" b="1">
                <a:solidFill>
                  <a:schemeClr val="tx1"/>
                </a:solidFill>
              </a:rPr>
              <a:t> tiloissa</a:t>
            </a:r>
            <a:r>
              <a:rPr lang="fi-FI" sz="1200">
                <a:solidFill>
                  <a:schemeClr val="tx1"/>
                </a:solidFill>
              </a:rPr>
              <a:t>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>
                <a:solidFill>
                  <a:schemeClr val="tx1"/>
                </a:solidFill>
              </a:rPr>
              <a:t>   mutta on huomioitava ihmisten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>
                <a:solidFill>
                  <a:schemeClr val="tx1"/>
                </a:solidFill>
              </a:rPr>
              <a:t>   yksityisyyden suoja.</a:t>
            </a:r>
          </a:p>
        </p:txBody>
      </p:sp>
      <p:sp>
        <p:nvSpPr>
          <p:cNvPr id="47" name="Alaotsikko 3">
            <a:extLst>
              <a:ext uri="{FF2B5EF4-FFF2-40B4-BE49-F238E27FC236}">
                <a16:creationId xmlns:a16="http://schemas.microsoft.com/office/drawing/2014/main" id="{972295E9-1DED-8554-BF3D-8D5EC1EF1E89}"/>
              </a:ext>
            </a:extLst>
          </p:cNvPr>
          <p:cNvSpPr txBox="1">
            <a:spLocks/>
          </p:cNvSpPr>
          <p:nvPr userDrawn="1"/>
        </p:nvSpPr>
        <p:spPr>
          <a:xfrm>
            <a:off x="8634727" y="4321428"/>
            <a:ext cx="2976235" cy="404219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1"/>
              <a:t>• </a:t>
            </a:r>
            <a:r>
              <a:rPr lang="fi-FI" sz="1200" b="1">
                <a:solidFill>
                  <a:schemeClr val="tx1"/>
                </a:solidFill>
              </a:rPr>
              <a:t>Puheen nauhoittaminen</a:t>
            </a:r>
            <a:r>
              <a:rPr lang="fi-FI" sz="1200">
                <a:solidFill>
                  <a:schemeClr val="tx1"/>
                </a:solidFill>
              </a:rPr>
              <a:t> on myös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>
                <a:solidFill>
                  <a:schemeClr val="tx1"/>
                </a:solidFill>
              </a:rPr>
              <a:t>  </a:t>
            </a:r>
            <a:r>
              <a:rPr lang="fi-FI" sz="1200" b="1">
                <a:solidFill>
                  <a:schemeClr val="tx1"/>
                </a:solidFill>
              </a:rPr>
              <a:t>kielletty </a:t>
            </a:r>
            <a:r>
              <a:rPr lang="fi-FI" sz="1200">
                <a:solidFill>
                  <a:schemeClr val="tx1"/>
                </a:solidFill>
              </a:rPr>
              <a:t>ilman asianomaisen lupaa.</a:t>
            </a:r>
          </a:p>
        </p:txBody>
      </p:sp>
      <p:sp>
        <p:nvSpPr>
          <p:cNvPr id="48" name="Alaotsikko 3">
            <a:extLst>
              <a:ext uri="{FF2B5EF4-FFF2-40B4-BE49-F238E27FC236}">
                <a16:creationId xmlns:a16="http://schemas.microsoft.com/office/drawing/2014/main" id="{1441009C-7291-CE28-86B0-108C6607D764}"/>
              </a:ext>
            </a:extLst>
          </p:cNvPr>
          <p:cNvSpPr txBox="1">
            <a:spLocks/>
          </p:cNvSpPr>
          <p:nvPr userDrawn="1"/>
        </p:nvSpPr>
        <p:spPr>
          <a:xfrm>
            <a:off x="8634728" y="4752075"/>
            <a:ext cx="3095141" cy="477159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1"/>
              <a:t>• </a:t>
            </a:r>
            <a:r>
              <a:rPr lang="fi-FI" sz="1200" b="1">
                <a:solidFill>
                  <a:schemeClr val="tx1"/>
                </a:solidFill>
              </a:rPr>
              <a:t>Liikuthan turvallisesti</a:t>
            </a:r>
            <a:r>
              <a:rPr lang="fi-FI" sz="1200">
                <a:solidFill>
                  <a:schemeClr val="tx1"/>
                </a:solidFill>
              </a:rPr>
              <a:t>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>
                <a:solidFill>
                  <a:schemeClr val="tx1"/>
                </a:solidFill>
              </a:rPr>
              <a:t>  pidä portaissa kaiteesta kiinni.</a:t>
            </a:r>
          </a:p>
        </p:txBody>
      </p:sp>
      <p:sp>
        <p:nvSpPr>
          <p:cNvPr id="52" name="Tekstiruutu 51">
            <a:extLst>
              <a:ext uri="{FF2B5EF4-FFF2-40B4-BE49-F238E27FC236}">
                <a16:creationId xmlns:a16="http://schemas.microsoft.com/office/drawing/2014/main" id="{59E97261-EB6F-62DA-F3CE-7EAB8E3AE233}"/>
              </a:ext>
            </a:extLst>
          </p:cNvPr>
          <p:cNvSpPr txBox="1"/>
          <p:nvPr userDrawn="1"/>
        </p:nvSpPr>
        <p:spPr>
          <a:xfrm>
            <a:off x="638002" y="529410"/>
            <a:ext cx="60973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4400" b="1">
                <a:latin typeface="+mj-lt"/>
              </a:rPr>
              <a:t>Turvallisuusohjeet</a:t>
            </a:r>
          </a:p>
        </p:txBody>
      </p:sp>
    </p:spTree>
    <p:extLst>
      <p:ext uri="{BB962C8B-B14F-4D97-AF65-F5344CB8AC3E}">
        <p14:creationId xmlns:p14="http://schemas.microsoft.com/office/powerpoint/2010/main" val="1484713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82F3D606-6BD1-9F24-92C6-5CA0856E8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64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A2D6748-15F4-EE8F-41DC-8F649308493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69263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80CB64C7-25C3-F8B6-5A90-2A86FB9539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79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8.5.2024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BAE8FB82-D031-6412-BC2B-7D97C0425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7010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75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875BAD-9283-B94B-BF88-63730F8E3459}" type="datetime1">
              <a:rPr lang="fi-FI" smtClean="0"/>
              <a:pPr/>
              <a:t>8.5.2024</a:t>
            </a:fld>
            <a:endParaRPr lang="fi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C6619379-20B8-DCAB-9378-356C9E2638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4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F0CEDC-E734-634E-8D2C-1CA06C0A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3B11CC8D-D17E-3E48-9BF0-884D68893E17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9E47E-A02C-D149-8A9C-3165F669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3362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BDBF8C-DF27-444D-BBC4-24745D9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F4019D08-A82C-8244-B3FC-164DE500B9DC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76617-1CFF-CC48-9CEF-A2B0FA265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C218302-48EA-A846-A1FB-D245356EA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688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C46E-4896-1846-BF4F-632C84A06175}" type="datetime1">
              <a:rPr lang="fi-FI" smtClean="0"/>
              <a:t>8.5.2024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639702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8.5.2024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F933DCF-44F5-A875-C470-9A2D7AFCB5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18" y="376263"/>
            <a:ext cx="4090615" cy="14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46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13D-C97E-8141-A9FE-5A635C5F607E}" type="datetime1">
              <a:rPr lang="fi-FI" smtClean="0"/>
              <a:t>8.5.2024</a:t>
            </a:fld>
            <a:endParaRPr lang="fi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86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888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F0CEDC-E734-634E-8D2C-1CA06C0A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11CC8D-D17E-3E48-9BF0-884D68893E17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9E47E-A02C-D149-8A9C-3165F669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28421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156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8.5.2024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EB61E730-BFAB-C215-E432-22650DE27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128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8.5.2024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173A3757-82B9-3802-B29E-68E4BA1FF9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9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352C9C5-09A7-BD8D-A630-B56A58A382C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8.5.2024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4BBD43A0-30D8-30CB-1D5A-961473FAF5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057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359206BD-B0E2-A340-9E58-15AF8DE39939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4158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046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DEEFA8DC-69E0-D691-87BC-A95667FDC4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4158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699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B99327-248A-361C-C965-EA747F12EAA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6905E17B-87C3-2EBC-0BD3-E882F634F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4158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216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8.5.2024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10D7CD2C-26CB-24B2-5E0F-92A41DB7C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31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C8875BAD-9283-B94B-BF88-63730F8E3459}" type="datetime1">
              <a:rPr lang="fi-FI" smtClean="0"/>
              <a:pPr/>
              <a:t>8.5.2024</a:t>
            </a:fld>
            <a:endParaRPr lang="fi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1C2C0F91-7564-E998-FFE3-9634C8E6AB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4158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0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2625587-C05D-DE4D-AC5C-062705CAF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BDBF8C-DF27-444D-BBC4-24745D9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4019D08-A82C-8244-B3FC-164DE500B9DC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76617-1CFF-CC48-9CEF-A2B0FA265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7548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C46E-4896-1846-BF4F-632C84A06175}" type="datetime1">
              <a:rPr lang="fi-FI" smtClean="0"/>
              <a:t>8.5.2024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809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8.5.2024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3F5EDA3-63AC-234F-ADB7-6A48DB24C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19" y="381001"/>
            <a:ext cx="4090615" cy="14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2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13D-C97E-8141-A9FE-5A635C5F607E}" type="datetime1">
              <a:rPr lang="fi-FI" smtClean="0"/>
              <a:t>8.5.2024</a:t>
            </a:fld>
            <a:endParaRPr lang="fi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4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23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54DE770-0CAA-EC4D-9E2B-33A618EA4BE3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0345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1" r:id="rId2"/>
    <p:sldLayoutId id="2147483814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54DE770-0CAA-EC4D-9E2B-33A618EA4BE3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0172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90" r:id="rId10"/>
    <p:sldLayoutId id="2147483757" r:id="rId11"/>
    <p:sldLayoutId id="2147483758" r:id="rId12"/>
    <p:sldLayoutId id="2147483794" r:id="rId13"/>
    <p:sldLayoutId id="2147483759" r:id="rId14"/>
    <p:sldLayoutId id="2147483760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54DE770-0CAA-EC4D-9E2B-33A618EA4BE3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5619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91" r:id="rId10"/>
    <p:sldLayoutId id="2147483771" r:id="rId11"/>
    <p:sldLayoutId id="2147483772" r:id="rId12"/>
    <p:sldLayoutId id="2147483795" r:id="rId13"/>
    <p:sldLayoutId id="2147483773" r:id="rId14"/>
    <p:sldLayoutId id="2147483774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54DE770-0CAA-EC4D-9E2B-33A618EA4BE3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7762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92" r:id="rId10"/>
    <p:sldLayoutId id="2147483785" r:id="rId11"/>
    <p:sldLayoutId id="2147483786" r:id="rId12"/>
    <p:sldLayoutId id="2147483796" r:id="rId13"/>
    <p:sldLayoutId id="2147483787" r:id="rId14"/>
    <p:sldLayoutId id="2147483788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537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6B6E7AB-4C92-4CA6-99FA-E25860BB9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574"/>
            <a:ext cx="5117983" cy="4812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/>
              <a:t>Kiireetöntä hoitoa tarjotaan hyvinvointialueella asuville sosiaali- ja terveyskeskuksissa. </a:t>
            </a:r>
          </a:p>
          <a:p>
            <a:pPr marL="0" indent="0">
              <a:buNone/>
            </a:pPr>
            <a:r>
              <a:rPr lang="fi-FI" sz="2000"/>
              <a:t>Hoitoon pääsylle on säädetty tietyt enimmäisajat. Hyvinvointialueen on aloitettava palvelutarpeen arviointi viimeistään seitsemäntenä arkipäivänä yhteydenotosta:</a:t>
            </a:r>
          </a:p>
          <a:p>
            <a:pPr lvl="1"/>
            <a:r>
              <a:rPr lang="fi-FI" sz="1600"/>
              <a:t>75 vuotta täyttäneelle henkilölle</a:t>
            </a:r>
          </a:p>
          <a:p>
            <a:pPr lvl="1"/>
            <a:r>
              <a:rPr lang="fi-FI" sz="1600"/>
              <a:t>Kelan eläkkeensaajan erityishoitotuen saajalle</a:t>
            </a:r>
          </a:p>
          <a:p>
            <a:pPr lvl="1"/>
            <a:r>
              <a:rPr lang="fi-FI" sz="1600"/>
              <a:t>Palvelutarpeen arviointi määräajassa koskee henkilöitä, jotka eivät vielä ole sosiaalipalvelujen piirissä tai ovat palvelujen piirissä, mutta palvelun tarve muuttuu. 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8E6A3C7-A9BD-AE9E-AF43-39FDD911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8.5.2024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D3E8A309-E786-9A26-0B9A-94155D955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Palvelujen saatavuus ja laatu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7C7BCD-4EC5-8ACF-D467-338634E43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10</a:t>
            </a:fld>
            <a:endParaRPr lang="en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5E3C397-F90A-07F8-3B27-8828DCEC8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59"/>
          <a:stretch/>
        </p:blipFill>
        <p:spPr>
          <a:xfrm>
            <a:off x="5686695" y="1879573"/>
            <a:ext cx="5752643" cy="1429512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716DA5CA-811C-2E8A-A9C4-25D779EFB184}"/>
              </a:ext>
            </a:extLst>
          </p:cNvPr>
          <p:cNvSpPr txBox="1"/>
          <p:nvPr/>
        </p:nvSpPr>
        <p:spPr>
          <a:xfrm>
            <a:off x="6456620" y="1494706"/>
            <a:ext cx="4982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Ikääntyneiden palvelujen odotusajat 1.7.-31.12.2023</a:t>
            </a:r>
            <a:endParaRPr lang="fi-FI" sz="1400" b="1">
              <a:latin typeface="+mn-lt"/>
              <a:cs typeface="Poppins" pitchFamily="2" charset="77"/>
            </a:endParaRP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1C89A585-D056-1441-4DBD-D60FFFD8F043}"/>
              </a:ext>
            </a:extLst>
          </p:cNvPr>
          <p:cNvSpPr/>
          <p:nvPr/>
        </p:nvSpPr>
        <p:spPr>
          <a:xfrm>
            <a:off x="6505306" y="3309085"/>
            <a:ext cx="4934032" cy="119653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>
                <a:cs typeface="Poppins" pitchFamily="2" charset="77"/>
              </a:rPr>
              <a:t>Palveluiden laatua seurataan myös asiakkailta saadun palautteen perusteella.</a:t>
            </a:r>
          </a:p>
          <a:p>
            <a:pPr algn="ctr"/>
            <a:r>
              <a:rPr lang="fi-FI" sz="1400">
                <a:latin typeface="+mn-lt"/>
                <a:cs typeface="Poppins" pitchFamily="2" charset="77"/>
              </a:rPr>
              <a:t>Palautetta voi anta</a:t>
            </a:r>
            <a:r>
              <a:rPr lang="fi-FI" sz="1400">
                <a:cs typeface="Poppins" pitchFamily="2" charset="77"/>
              </a:rPr>
              <a:t>a esim. henkilöstölle, nettisivujen kautta tai kirjallisesti paperisilla palautelomakkeilla</a:t>
            </a:r>
            <a:endParaRPr lang="fi-FI" sz="1400">
              <a:latin typeface="+mn-lt"/>
              <a:cs typeface="Poppins" pitchFamily="2" charset="77"/>
            </a:endParaRP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F684B5D2-024F-6456-9B17-D9F515BBD0F8}"/>
              </a:ext>
            </a:extLst>
          </p:cNvPr>
          <p:cNvSpPr/>
          <p:nvPr/>
        </p:nvSpPr>
        <p:spPr>
          <a:xfrm>
            <a:off x="6505306" y="4617410"/>
            <a:ext cx="4934032" cy="166637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>
                <a:cs typeface="Poppins" pitchFamily="2" charset="77"/>
              </a:rPr>
              <a:t>Satakunnan hyvinvointialueella ollaan kilpailuttamassa asiakaspalautejärjestelmää kevään 2024 aikana. Uusi järjestelmä tulee mahdollistamaan yhdenmukaiset ja monikanavaisemmat palautteenantotavat. Uusi yhtenäinen palautteenantoprosessi tukee entistä kattavampaa tiedon saantia asiakkaan palvelukokemuksesta ja tyytyväisyydestä palveluihin</a:t>
            </a:r>
            <a:r>
              <a:rPr lang="fi-FI" sz="1600">
                <a:cs typeface="Poppins" pitchFamily="2" charset="77"/>
              </a:rPr>
              <a:t>.</a:t>
            </a:r>
            <a:endParaRPr lang="fi-FI" sz="1600">
              <a:latin typeface="+mn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7169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8E6A3C7-A9BD-AE9E-AF43-39FDD911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8.5.2024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D3E8A309-E786-9A26-0B9A-94155D955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74779" cy="1237172"/>
          </a:xfrm>
        </p:spPr>
        <p:txBody>
          <a:bodyPr/>
          <a:lstStyle/>
          <a:p>
            <a:r>
              <a:rPr lang="fi-FI">
                <a:cs typeface="Poppins"/>
              </a:rPr>
              <a:t>5) Tavoitteet ja toimenpiteet 1/5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7C7BCD-4EC5-8ACF-D467-338634E43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11</a:t>
            </a:fld>
            <a:endParaRPr lang="en-FI"/>
          </a:p>
        </p:txBody>
      </p:sp>
      <p:graphicFrame>
        <p:nvGraphicFramePr>
          <p:cNvPr id="13" name="Taulukko 13">
            <a:extLst>
              <a:ext uri="{FF2B5EF4-FFF2-40B4-BE49-F238E27FC236}">
                <a16:creationId xmlns:a16="http://schemas.microsoft.com/office/drawing/2014/main" id="{44E229D3-CD1A-D46A-0909-171E66A5E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176464"/>
              </p:ext>
            </p:extLst>
          </p:nvPr>
        </p:nvGraphicFramePr>
        <p:xfrm>
          <a:off x="958924" y="1748790"/>
          <a:ext cx="10394876" cy="460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7438">
                  <a:extLst>
                    <a:ext uri="{9D8B030D-6E8A-4147-A177-3AD203B41FA5}">
                      <a16:colId xmlns:a16="http://schemas.microsoft.com/office/drawing/2014/main" val="4128864628"/>
                    </a:ext>
                  </a:extLst>
                </a:gridCol>
                <a:gridCol w="5197438">
                  <a:extLst>
                    <a:ext uri="{9D8B030D-6E8A-4147-A177-3AD203B41FA5}">
                      <a16:colId xmlns:a16="http://schemas.microsoft.com/office/drawing/2014/main" val="487982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600">
                          <a:solidFill>
                            <a:schemeClr val="bg1"/>
                          </a:solidFill>
                        </a:rPr>
                        <a:t>Toimenpide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>
                          <a:solidFill>
                            <a:schemeClr val="bg1"/>
                          </a:solidFill>
                        </a:rPr>
                        <a:t>Mittarit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02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Laaditaan suunnitelma kaatumisen ehkäisystä ja luodaan yhtenäiset toimintamallit alueella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Luodaan elintapaohjauksen toimintamalli eli </a:t>
                      </a:r>
                      <a:r>
                        <a:rPr lang="fi-FI" sz="1600" err="1"/>
                        <a:t>Finger</a:t>
                      </a:r>
                      <a:r>
                        <a:rPr lang="fi-FI" sz="1600"/>
                        <a:t>-mallin mukainen </a:t>
                      </a:r>
                      <a:r>
                        <a:rPr lang="fi-FI" sz="1600" err="1"/>
                        <a:t>ryhmäelintapaohjauksen</a:t>
                      </a:r>
                      <a:r>
                        <a:rPr lang="fi-FI" sz="1600"/>
                        <a:t> toimintamalli yhteistyössä järjestöjen ja kuntien kanssa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Vahvistetaan muistisairauksien ennaltaehkäisyä mm. osana Ikäkeskusten toimintaa.</a:t>
                      </a:r>
                    </a:p>
                    <a:p>
                      <a:endParaRPr lang="fi-FI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Kaatumisiin ja putoamisiin liittyvät hoitojaksot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Säännöllisten palveluiden piirissä olevien asiakkaiden kaatumisten lukumäärä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HYTE-kerroin: Lonkkamurtumat 65 vuotta täyttäneillä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HYTE-kerroin: Elintapaneuvonnan toteutuminen tyypin 2-diabetesriskissä oleville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err="1"/>
                        <a:t>Finger</a:t>
                      </a:r>
                      <a:r>
                        <a:rPr lang="fi-FI" sz="1600"/>
                        <a:t>-toimintamalli on luotu ja otettu käyttöön koko alueella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Tavoitettujen kuntalaisten lkm. Ikäkeskuksen tapahtumissa</a:t>
                      </a:r>
                    </a:p>
                    <a:p>
                      <a:endParaRPr lang="fi-FI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518003"/>
                  </a:ext>
                </a:extLst>
              </a:tr>
            </a:tbl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CF5827E2-DC40-CD5A-BEA6-43CA0E07FD44}"/>
              </a:ext>
            </a:extLst>
          </p:cNvPr>
          <p:cNvSpPr txBox="1"/>
          <p:nvPr/>
        </p:nvSpPr>
        <p:spPr>
          <a:xfrm>
            <a:off x="935504" y="1383665"/>
            <a:ext cx="817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1">
                <a:latin typeface="+mn-lt"/>
                <a:cs typeface="Poppins" pitchFamily="2" charset="77"/>
              </a:rPr>
              <a:t>Tavoite: </a:t>
            </a:r>
            <a:r>
              <a:rPr lang="fi-FI">
                <a:latin typeface="+mn-lt"/>
                <a:cs typeface="Poppins" pitchFamily="2" charset="77"/>
              </a:rPr>
              <a:t>Ikääntyneiden toimintakyvyn ylläpitäminen ja edistäminen</a:t>
            </a:r>
          </a:p>
        </p:txBody>
      </p:sp>
    </p:spTree>
    <p:extLst>
      <p:ext uri="{BB962C8B-B14F-4D97-AF65-F5344CB8AC3E}">
        <p14:creationId xmlns:p14="http://schemas.microsoft.com/office/powerpoint/2010/main" val="2027606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8E6A3C7-A9BD-AE9E-AF43-39FDD911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8.5.2024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D3E8A309-E786-9A26-0B9A-94155D955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74779" cy="1237172"/>
          </a:xfrm>
        </p:spPr>
        <p:txBody>
          <a:bodyPr/>
          <a:lstStyle/>
          <a:p>
            <a:r>
              <a:rPr lang="fi-FI"/>
              <a:t>Tavoitteet ja toimenpiteet 2/5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7C7BCD-4EC5-8ACF-D467-338634E43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12</a:t>
            </a:fld>
            <a:endParaRPr lang="en-FI"/>
          </a:p>
        </p:txBody>
      </p:sp>
      <p:graphicFrame>
        <p:nvGraphicFramePr>
          <p:cNvPr id="13" name="Taulukko 13">
            <a:extLst>
              <a:ext uri="{FF2B5EF4-FFF2-40B4-BE49-F238E27FC236}">
                <a16:creationId xmlns:a16="http://schemas.microsoft.com/office/drawing/2014/main" id="{44E229D3-CD1A-D46A-0909-171E66A5E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772561"/>
              </p:ext>
            </p:extLst>
          </p:nvPr>
        </p:nvGraphicFramePr>
        <p:xfrm>
          <a:off x="935504" y="2723428"/>
          <a:ext cx="10394876" cy="2900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7438">
                  <a:extLst>
                    <a:ext uri="{9D8B030D-6E8A-4147-A177-3AD203B41FA5}">
                      <a16:colId xmlns:a16="http://schemas.microsoft.com/office/drawing/2014/main" val="4128864628"/>
                    </a:ext>
                  </a:extLst>
                </a:gridCol>
                <a:gridCol w="5197438">
                  <a:extLst>
                    <a:ext uri="{9D8B030D-6E8A-4147-A177-3AD203B41FA5}">
                      <a16:colId xmlns:a16="http://schemas.microsoft.com/office/drawing/2014/main" val="487982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600">
                          <a:solidFill>
                            <a:schemeClr val="bg1"/>
                          </a:solidFill>
                        </a:rPr>
                        <a:t>Toimenpide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>
                          <a:solidFill>
                            <a:schemeClr val="bg1"/>
                          </a:solidFill>
                        </a:rPr>
                        <a:t>Mittarit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02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Vahvistetaan ikääntyneiden osallisuutta yhdessä kuntien ja 3. sektorin kanssa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Tuetaan vapaaehtoistoimintaa osana Ikäkeskusten omaa toimintaa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Vähennetään ikääntyneiden turvattomuuden kokemusta matalan kynnyksen neuvonnalla ja ohjauksella sekä vapaaehtoistoiminnan avulla</a:t>
                      </a:r>
                    </a:p>
                    <a:p>
                      <a:endParaRPr lang="fi-FI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Ikäkeskuksen seniorikiertueet ja osallistujamäärät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Ikäkeskuksen Pysäkillä (liikkuva palvelu) tavoitettujen henkilöiden lkm.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Yhteistyöverkostot on luotu ja toimivat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Polkuja eri toimijoiden piiriin on luotu</a:t>
                      </a:r>
                    </a:p>
                    <a:p>
                      <a:endParaRPr lang="fi-FI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518003"/>
                  </a:ext>
                </a:extLst>
              </a:tr>
            </a:tbl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CF5827E2-DC40-CD5A-BEA6-43CA0E07FD44}"/>
              </a:ext>
            </a:extLst>
          </p:cNvPr>
          <p:cNvSpPr txBox="1"/>
          <p:nvPr/>
        </p:nvSpPr>
        <p:spPr>
          <a:xfrm>
            <a:off x="838200" y="2256207"/>
            <a:ext cx="817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1">
                <a:latin typeface="+mn-lt"/>
                <a:cs typeface="Poppins" pitchFamily="2" charset="77"/>
              </a:rPr>
              <a:t>Tavoite: </a:t>
            </a:r>
            <a:r>
              <a:rPr lang="fi-FI">
                <a:latin typeface="+mn-lt"/>
                <a:cs typeface="Poppins" pitchFamily="2" charset="77"/>
              </a:rPr>
              <a:t>Yksinäisyyden ehkäisy ja mielekäs arki</a:t>
            </a:r>
          </a:p>
        </p:txBody>
      </p:sp>
    </p:spTree>
    <p:extLst>
      <p:ext uri="{BB962C8B-B14F-4D97-AF65-F5344CB8AC3E}">
        <p14:creationId xmlns:p14="http://schemas.microsoft.com/office/powerpoint/2010/main" val="269504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8E6A3C7-A9BD-AE9E-AF43-39FDD911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8.5.2024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D3E8A309-E786-9A26-0B9A-94155D955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74779" cy="1237172"/>
          </a:xfrm>
        </p:spPr>
        <p:txBody>
          <a:bodyPr/>
          <a:lstStyle/>
          <a:p>
            <a:r>
              <a:rPr lang="fi-FI"/>
              <a:t>Tavoitteet ja toimenpiteet 3/5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7C7BCD-4EC5-8ACF-D467-338634E43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13</a:t>
            </a:fld>
            <a:endParaRPr lang="en-FI"/>
          </a:p>
        </p:txBody>
      </p:sp>
      <p:graphicFrame>
        <p:nvGraphicFramePr>
          <p:cNvPr id="13" name="Taulukko 13">
            <a:extLst>
              <a:ext uri="{FF2B5EF4-FFF2-40B4-BE49-F238E27FC236}">
                <a16:creationId xmlns:a16="http://schemas.microsoft.com/office/drawing/2014/main" id="{44E229D3-CD1A-D46A-0909-171E66A5E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180062"/>
              </p:ext>
            </p:extLst>
          </p:nvPr>
        </p:nvGraphicFramePr>
        <p:xfrm>
          <a:off x="935504" y="2315362"/>
          <a:ext cx="10394876" cy="3632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7438">
                  <a:extLst>
                    <a:ext uri="{9D8B030D-6E8A-4147-A177-3AD203B41FA5}">
                      <a16:colId xmlns:a16="http://schemas.microsoft.com/office/drawing/2014/main" val="4128864628"/>
                    </a:ext>
                  </a:extLst>
                </a:gridCol>
                <a:gridCol w="5197438">
                  <a:extLst>
                    <a:ext uri="{9D8B030D-6E8A-4147-A177-3AD203B41FA5}">
                      <a16:colId xmlns:a16="http://schemas.microsoft.com/office/drawing/2014/main" val="487982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600">
                          <a:solidFill>
                            <a:schemeClr val="bg1"/>
                          </a:solidFill>
                        </a:rPr>
                        <a:t>Toimenpide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>
                          <a:solidFill>
                            <a:schemeClr val="bg1"/>
                          </a:solidFill>
                        </a:rPr>
                        <a:t>Mittarit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02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Tuetaan omaishoitajien hyvinvointia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Laajennetaan hyvinvointiteknologian käyttöä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Juurrutetaan hyvinvointiteknologialainaamo </a:t>
                      </a:r>
                      <a:r>
                        <a:rPr lang="fi-FI" sz="1600" err="1"/>
                        <a:t>Fundeeramo</a:t>
                      </a:r>
                      <a:r>
                        <a:rPr lang="fi-FI" sz="1600"/>
                        <a:t> toimintaa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Vahvistetaan kuntoutuksen resursseja osana kotihoitoa ja arviointi- ja kuntoutusyksiköiden toimintaa</a:t>
                      </a:r>
                    </a:p>
                    <a:p>
                      <a:endParaRPr lang="fi-FI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Toteutuneiden omaishoitajien hyvinvointi- ja terveystarkastusten lukumäärä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Vuosittaiset kyselyn tulokset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20 % asiakkuuksista hyvinvointiteknologin piirissä olevia kotihoidon asiakkaita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err="1"/>
                        <a:t>Fundeeraamon</a:t>
                      </a:r>
                      <a:r>
                        <a:rPr lang="fi-FI" sz="1600"/>
                        <a:t> lainausmäärä / vuosi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Kuntoutuksen henkilöstön määrä ikääntyneiden palveluissa</a:t>
                      </a:r>
                    </a:p>
                    <a:p>
                      <a:endParaRPr lang="fi-FI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518003"/>
                  </a:ext>
                </a:extLst>
              </a:tr>
            </a:tbl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CF5827E2-DC40-CD5A-BEA6-43CA0E07FD44}"/>
              </a:ext>
            </a:extLst>
          </p:cNvPr>
          <p:cNvSpPr txBox="1"/>
          <p:nvPr/>
        </p:nvSpPr>
        <p:spPr>
          <a:xfrm>
            <a:off x="838200" y="1897753"/>
            <a:ext cx="817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1">
                <a:latin typeface="+mn-lt"/>
                <a:cs typeface="Poppins" pitchFamily="2" charset="77"/>
              </a:rPr>
              <a:t>Tavoite: </a:t>
            </a:r>
            <a:r>
              <a:rPr lang="fi-FI">
                <a:latin typeface="+mn-lt"/>
                <a:cs typeface="Poppins" pitchFamily="2" charset="77"/>
              </a:rPr>
              <a:t>Kotona asumisen tukeminen</a:t>
            </a:r>
          </a:p>
        </p:txBody>
      </p:sp>
    </p:spTree>
    <p:extLst>
      <p:ext uri="{BB962C8B-B14F-4D97-AF65-F5344CB8AC3E}">
        <p14:creationId xmlns:p14="http://schemas.microsoft.com/office/powerpoint/2010/main" val="39990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8E6A3C7-A9BD-AE9E-AF43-39FDD911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8.5.2024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D3E8A309-E786-9A26-0B9A-94155D955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74779" cy="1237172"/>
          </a:xfrm>
        </p:spPr>
        <p:txBody>
          <a:bodyPr/>
          <a:lstStyle/>
          <a:p>
            <a:r>
              <a:rPr lang="fi-FI"/>
              <a:t>Tavoitteet ja toimenpiteet 4/5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7C7BCD-4EC5-8ACF-D467-338634E43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14</a:t>
            </a:fld>
            <a:endParaRPr lang="en-FI"/>
          </a:p>
        </p:txBody>
      </p:sp>
      <p:graphicFrame>
        <p:nvGraphicFramePr>
          <p:cNvPr id="13" name="Taulukko 13">
            <a:extLst>
              <a:ext uri="{FF2B5EF4-FFF2-40B4-BE49-F238E27FC236}">
                <a16:creationId xmlns:a16="http://schemas.microsoft.com/office/drawing/2014/main" id="{44E229D3-CD1A-D46A-0909-171E66A5E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716766"/>
              </p:ext>
            </p:extLst>
          </p:nvPr>
        </p:nvGraphicFramePr>
        <p:xfrm>
          <a:off x="838200" y="2650922"/>
          <a:ext cx="10394876" cy="3144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7438">
                  <a:extLst>
                    <a:ext uri="{9D8B030D-6E8A-4147-A177-3AD203B41FA5}">
                      <a16:colId xmlns:a16="http://schemas.microsoft.com/office/drawing/2014/main" val="4128864628"/>
                    </a:ext>
                  </a:extLst>
                </a:gridCol>
                <a:gridCol w="5197438">
                  <a:extLst>
                    <a:ext uri="{9D8B030D-6E8A-4147-A177-3AD203B41FA5}">
                      <a16:colId xmlns:a16="http://schemas.microsoft.com/office/drawing/2014/main" val="487982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600">
                          <a:solidFill>
                            <a:schemeClr val="bg1"/>
                          </a:solidFill>
                        </a:rPr>
                        <a:t>Toimenpide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>
                          <a:solidFill>
                            <a:schemeClr val="bg1"/>
                          </a:solidFill>
                        </a:rPr>
                        <a:t>Mittarit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02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Yhteisöllisen asumisen paikkamäärän lisääminen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Perhehoidon lisääminen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Ympärivuorokautisen palveluasumisen paikkamäärän säilyttäminen ennallaan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Arviointi- ja kuntoutusyksiköiden paikkamäärien lisääminen ja toiminnan kehittäminen</a:t>
                      </a:r>
                    </a:p>
                    <a:p>
                      <a:endParaRPr lang="fi-FI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Yhteisöllisessä palveluasumisessa asuvat ikääntyneet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Järjestettyjen perhehoidon valmennusten osallistujien määrä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Ympärivuorokautisessa palveluasumisessa asuvat ikääntyneet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Arviointi- ja kuntoutusyksiköiden paikkamäärä</a:t>
                      </a:r>
                    </a:p>
                    <a:p>
                      <a:endParaRPr lang="fi-FI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518003"/>
                  </a:ext>
                </a:extLst>
              </a:tr>
            </a:tbl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CF5827E2-DC40-CD5A-BEA6-43CA0E07FD44}"/>
              </a:ext>
            </a:extLst>
          </p:cNvPr>
          <p:cNvSpPr txBox="1"/>
          <p:nvPr/>
        </p:nvSpPr>
        <p:spPr>
          <a:xfrm>
            <a:off x="712366" y="2281590"/>
            <a:ext cx="817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1">
                <a:latin typeface="+mn-lt"/>
                <a:cs typeface="Poppins" pitchFamily="2" charset="77"/>
              </a:rPr>
              <a:t>Tavoite: </a:t>
            </a:r>
            <a:r>
              <a:rPr lang="fi-FI">
                <a:latin typeface="+mn-lt"/>
                <a:cs typeface="Poppins" pitchFamily="2" charset="77"/>
              </a:rPr>
              <a:t>Asumisen kehittäminen</a:t>
            </a:r>
          </a:p>
        </p:txBody>
      </p:sp>
    </p:spTree>
    <p:extLst>
      <p:ext uri="{BB962C8B-B14F-4D97-AF65-F5344CB8AC3E}">
        <p14:creationId xmlns:p14="http://schemas.microsoft.com/office/powerpoint/2010/main" val="82688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8E6A3C7-A9BD-AE9E-AF43-39FDD911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8.5.2024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D3E8A309-E786-9A26-0B9A-94155D955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74779" cy="1237172"/>
          </a:xfrm>
        </p:spPr>
        <p:txBody>
          <a:bodyPr/>
          <a:lstStyle/>
          <a:p>
            <a:r>
              <a:rPr lang="fi-FI"/>
              <a:t>Tavoitteet ja toimenpiteet 5/5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7C7BCD-4EC5-8ACF-D467-338634E43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15</a:t>
            </a:fld>
            <a:endParaRPr lang="en-FI"/>
          </a:p>
        </p:txBody>
      </p:sp>
      <p:graphicFrame>
        <p:nvGraphicFramePr>
          <p:cNvPr id="13" name="Taulukko 13">
            <a:extLst>
              <a:ext uri="{FF2B5EF4-FFF2-40B4-BE49-F238E27FC236}">
                <a16:creationId xmlns:a16="http://schemas.microsoft.com/office/drawing/2014/main" id="{44E229D3-CD1A-D46A-0909-171E66A5E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033565"/>
              </p:ext>
            </p:extLst>
          </p:nvPr>
        </p:nvGraphicFramePr>
        <p:xfrm>
          <a:off x="935504" y="3058160"/>
          <a:ext cx="10394876" cy="2169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7438">
                  <a:extLst>
                    <a:ext uri="{9D8B030D-6E8A-4147-A177-3AD203B41FA5}">
                      <a16:colId xmlns:a16="http://schemas.microsoft.com/office/drawing/2014/main" val="4128864628"/>
                    </a:ext>
                  </a:extLst>
                </a:gridCol>
                <a:gridCol w="5197438">
                  <a:extLst>
                    <a:ext uri="{9D8B030D-6E8A-4147-A177-3AD203B41FA5}">
                      <a16:colId xmlns:a16="http://schemas.microsoft.com/office/drawing/2014/main" val="487982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600">
                          <a:solidFill>
                            <a:schemeClr val="bg1"/>
                          </a:solidFill>
                        </a:rPr>
                        <a:t>Toimenpide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>
                          <a:solidFill>
                            <a:schemeClr val="bg1"/>
                          </a:solidFill>
                        </a:rPr>
                        <a:t>Mittarit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02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Henkilöstön veto- ja pitovoiman kehittäminen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Osaamisen vahvistaminen</a:t>
                      </a:r>
                    </a:p>
                    <a:p>
                      <a:endParaRPr lang="fi-FI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Avoimien täyttämättömien toimien/virkojen määrä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Vakituisten toimien/virkojen rekrytointien määrä /vuosi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Koulutusten määrä</a:t>
                      </a:r>
                    </a:p>
                    <a:p>
                      <a:endParaRPr lang="fi-FI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518003"/>
                  </a:ext>
                </a:extLst>
              </a:tr>
            </a:tbl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CF5827E2-DC40-CD5A-BEA6-43CA0E07FD44}"/>
              </a:ext>
            </a:extLst>
          </p:cNvPr>
          <p:cNvSpPr txBox="1"/>
          <p:nvPr/>
        </p:nvSpPr>
        <p:spPr>
          <a:xfrm>
            <a:off x="838200" y="2537703"/>
            <a:ext cx="947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1">
                <a:latin typeface="+mn-lt"/>
                <a:cs typeface="Poppins" pitchFamily="2" charset="77"/>
              </a:rPr>
              <a:t>Tavoite: </a:t>
            </a:r>
            <a:r>
              <a:rPr lang="fi-FI">
                <a:latin typeface="+mn-lt"/>
                <a:cs typeface="Poppins" pitchFamily="2" charset="77"/>
              </a:rPr>
              <a:t>Palvelujen saatavuuden, saavutettavuuden ja vaikuttavuuden parantaminen</a:t>
            </a:r>
          </a:p>
        </p:txBody>
      </p:sp>
    </p:spTree>
    <p:extLst>
      <p:ext uri="{BB962C8B-B14F-4D97-AF65-F5344CB8AC3E}">
        <p14:creationId xmlns:p14="http://schemas.microsoft.com/office/powerpoint/2010/main" val="4066011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6B6E7AB-4C92-4CA6-99FA-E25860BB9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72000" tIns="36000" rIns="72000" bIns="36000" rtlCol="0" anchor="t">
            <a:normAutofit/>
          </a:bodyPr>
          <a:lstStyle/>
          <a:p>
            <a:r>
              <a:rPr lang="fi-FI">
                <a:cs typeface="Poppins"/>
              </a:rPr>
              <a:t>Suunnitelma ikääntyneen väestön tukemiseksi on </a:t>
            </a:r>
            <a:r>
              <a:rPr lang="fi-FI" err="1">
                <a:cs typeface="Poppins"/>
              </a:rPr>
              <a:t>käsitely</a:t>
            </a:r>
            <a:r>
              <a:rPr lang="fi-FI">
                <a:cs typeface="Poppins"/>
              </a:rPr>
              <a:t> Sata-alueen ikääntyneiden palvelujen lautakunnassa 25.4.2024 ja tämän jälkeen suunnitelma menee vanhusneuvoston lausunnolle 16.5.2024.</a:t>
            </a:r>
          </a:p>
          <a:p>
            <a:r>
              <a:rPr lang="fi-FI"/>
              <a:t>Suunnitelma etenee tämän jälkeen aluehallitukseen, jonka jälkeen se esitetään hyväksyttäväksi aluevaltuustossa samaan aikaan kuin alueellisen hyvinvointisuunnitelman kanssa.</a:t>
            </a:r>
          </a:p>
          <a:p>
            <a:r>
              <a:rPr lang="fi-FI"/>
              <a:t>Ikääntyneen väestön hyvinvoinnista ja terveydestä, palveluista ja niiden saatavuudesta ja laadusta sekä henkilöstöstä raportoidaan vuosittain tilinpäätöksen yhteydessä aluevaltuustolle. </a:t>
            </a:r>
          </a:p>
          <a:p>
            <a:pPr marL="0" indent="0">
              <a:buNone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8E6A3C7-A9BD-AE9E-AF43-39FDD911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8.5.2024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D3E8A309-E786-9A26-0B9A-94155D955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Poppins"/>
              </a:rPr>
              <a:t>6) Suunnitelman hyväksyminen ja seuranta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7C7BCD-4EC5-8ACF-D467-338634E43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16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86224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C71942-9C08-1A95-6926-ED0BE098C5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Kiitos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F9E0A0-4643-A838-ECE5-6676C9A18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9D08-A82C-8244-B3FC-164DE500B9DC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30E6AE-21E0-A698-C087-F8836E2CB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17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73155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3E0BB5-7B05-58FA-7B68-0D84E2F0A9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Suunnitelma ikääntyneen väestön tukemiseksi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0B8289-4BC8-9528-829C-81EC7FA89D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2024-2025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A0E99B2-0287-73C6-EF64-EA6BA1F2C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CC8D-D17E-3E48-9BF0-884D68893E17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AA5BDA0-C308-86C5-6E5B-4451E6DD6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5930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66A699E1-D5C9-17AF-5DFC-2210E5DF9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72000" tIns="36000" rIns="72000" bIns="36000" rtlCol="0" anchor="t">
            <a:normAutofit lnSpcReduction="10000"/>
          </a:bodyPr>
          <a:lstStyle/>
          <a:p>
            <a:pPr marL="0" indent="0">
              <a:buNone/>
            </a:pPr>
            <a:r>
              <a:rPr lang="fi-FI">
                <a:cs typeface="Arial"/>
              </a:rPr>
              <a:t>Satakunnan hyvinvointialueella on laadittu Alueellinen hyvinvointisuunnitelma vuosille 2024–2025.</a:t>
            </a:r>
            <a:endParaRPr lang="fi-FI"/>
          </a:p>
          <a:p>
            <a:pPr marL="0" indent="0">
              <a:buNone/>
            </a:pPr>
            <a:r>
              <a:rPr lang="fi-FI">
                <a:cs typeface="Arial"/>
              </a:rPr>
              <a:t>Ikääntyneiden palvelujen suunnitelma ja hyvinvointisuunnitelma tukevat toisiaan. </a:t>
            </a:r>
            <a:endParaRPr lang="fi-FI"/>
          </a:p>
          <a:p>
            <a:pPr marL="0" indent="0">
              <a:buNone/>
            </a:pPr>
            <a:r>
              <a:rPr lang="fi-FI">
                <a:cs typeface="Arial"/>
              </a:rPr>
              <a:t>Alueelliseen hyvinvointisuunnitelmaan valitut tavoitteet ja toimenpiteet ohjaavat koko maakunnallista hyvinvoinnin ja terveyden edistämisen työtä.</a:t>
            </a:r>
            <a:endParaRPr lang="fi-FI"/>
          </a:p>
          <a:p>
            <a:pPr marL="0" indent="0">
              <a:buNone/>
            </a:pPr>
            <a:r>
              <a:rPr lang="fi-FI">
                <a:cs typeface="Arial"/>
              </a:rPr>
              <a:t>Hyvinvointisuunnitelman toimenpiteet on valittu niin, että ne nousevat asukkaiden tarpeista ja kohdistuvat asukkaiden hyvinvoinnin ja terveyden edistämiseen. </a:t>
            </a:r>
            <a:endParaRPr lang="fi-FI">
              <a:ea typeface="+mn-lt"/>
            </a:endParaRPr>
          </a:p>
          <a:p>
            <a:pPr marL="0" indent="0">
              <a:buNone/>
            </a:pPr>
            <a:r>
              <a:rPr lang="fi-FI">
                <a:ea typeface="+mn-lt"/>
                <a:cs typeface="+mn-lt"/>
              </a:rPr>
              <a:t>Suunnitelman tavoitteena on, että satakuntalaisten terveelliset elintavat lisääntyvät, mielen hyvinvointi ja osallisuus vahvistuvat ja asukkailla on turvallinen sekä mielekäs arki.</a:t>
            </a:r>
            <a:endParaRPr lang="fi-FI"/>
          </a:p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42122D-F79A-169B-D9BC-7A7FA5902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8.5.2024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1EB0DB86-8ED0-D54F-EE85-B81E776B0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Poppins"/>
              </a:rPr>
              <a:t>Taustaa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9CC66D-FDFA-A4FC-EFCD-F85D36F19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4A0548A-B342-EBB0-CBFE-6C0BBE052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05286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02A13703-56C2-DD2B-6B9A-E57207264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72000" tIns="36000" rIns="72000" bIns="36000" rtlCol="0" anchor="t">
            <a:normAutofit/>
          </a:bodyPr>
          <a:lstStyle/>
          <a:p>
            <a:pPr marL="457200" indent="-457200">
              <a:buAutoNum type="arabicParenR"/>
            </a:pPr>
            <a:r>
              <a:rPr lang="fi-FI">
                <a:cs typeface="Poppins"/>
              </a:rPr>
              <a:t>Johdanto</a:t>
            </a:r>
          </a:p>
          <a:p>
            <a:pPr marL="457200" indent="-457200">
              <a:buAutoNum type="arabicParenR"/>
            </a:pPr>
            <a:r>
              <a:rPr lang="fi-FI">
                <a:cs typeface="Poppins"/>
              </a:rPr>
              <a:t>Suunnitelmaa ohjaavat kansalliset ohjelmat ja laatusuositus</a:t>
            </a:r>
          </a:p>
          <a:p>
            <a:pPr marL="457200" indent="-457200">
              <a:buAutoNum type="arabicParenR"/>
            </a:pPr>
            <a:r>
              <a:rPr lang="fi-FI">
                <a:cs typeface="Poppins"/>
              </a:rPr>
              <a:t>Hyvinvoinnin ja toimintakyvyn tilannekuva</a:t>
            </a:r>
          </a:p>
          <a:p>
            <a:pPr marL="457200" indent="-457200">
              <a:buAutoNum type="arabicParenR"/>
            </a:pPr>
            <a:r>
              <a:rPr lang="fi-FI">
                <a:cs typeface="Poppins"/>
              </a:rPr>
              <a:t>Palvelujen järjestäminen</a:t>
            </a:r>
          </a:p>
          <a:p>
            <a:pPr marL="457200" indent="-457200">
              <a:buAutoNum type="arabicParenR"/>
            </a:pPr>
            <a:r>
              <a:rPr lang="fi-FI">
                <a:cs typeface="Poppins"/>
              </a:rPr>
              <a:t>Tavoitteet ja toimenpiteet </a:t>
            </a:r>
          </a:p>
          <a:p>
            <a:pPr marL="457200" indent="-457200">
              <a:buAutoNum type="arabicParenR"/>
            </a:pPr>
            <a:r>
              <a:rPr lang="fi-FI">
                <a:cs typeface="Poppins"/>
              </a:rPr>
              <a:t>Suunnitelman hyväksyminen ja seuranta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55DABEC-76A8-BC0F-F2DC-408BFFE77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8.5.2024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F4EF4CE-CFB9-D02C-9217-CAFF45B51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Poppins"/>
              </a:rPr>
              <a:t>SUUNNITELMAN SISÄLTÖ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2325D8-8D2B-941E-A7C1-A49B236C4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9B552FE-E79F-B748-4C23-63F5696DC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0546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6B6E7AB-4C92-4CA6-99FA-E25860BB9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151" y="1735138"/>
            <a:ext cx="4463642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5000"/>
              </a:lnSpc>
              <a:buNone/>
              <a:tabLst>
                <a:tab pos="228600" algn="l"/>
                <a:tab pos="828040" algn="l"/>
                <a:tab pos="828040" algn="l"/>
              </a:tabLst>
            </a:pPr>
            <a:r>
              <a:rPr lang="fi-FI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Ikäohjelman 2030 vaikuttavuustavoitteet ovat:</a:t>
            </a:r>
            <a:endParaRPr lang="fi-FI" sz="2400" b="1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5000"/>
              </a:lnSpc>
              <a:tabLst>
                <a:tab pos="228600" algn="l"/>
                <a:tab pos="828040" algn="l"/>
                <a:tab pos="828040" algn="l"/>
              </a:tabLst>
            </a:pPr>
            <a:r>
              <a:rPr lang="fi-FI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Iäkkäät ovat toimintakykyisempiä pidempään</a:t>
            </a:r>
          </a:p>
          <a:p>
            <a:pPr>
              <a:lnSpc>
                <a:spcPct val="125000"/>
              </a:lnSpc>
              <a:tabLst>
                <a:tab pos="228600" algn="l"/>
                <a:tab pos="828040" algn="l"/>
                <a:tab pos="828040" algn="l"/>
              </a:tabLst>
            </a:pPr>
            <a:r>
              <a:rPr lang="fi-FI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asuminen ja asuinympäristöt ovat ikäystävällisiä</a:t>
            </a:r>
          </a:p>
          <a:p>
            <a:pPr>
              <a:lnSpc>
                <a:spcPct val="125000"/>
              </a:lnSpc>
              <a:tabLst>
                <a:tab pos="228600" algn="l"/>
                <a:tab pos="828040" algn="l"/>
                <a:tab pos="828040" algn="l"/>
              </a:tabLst>
            </a:pPr>
            <a:r>
              <a:rPr lang="fi-FI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palvelut toteutetaan ekologisesti ja taloudellisesti kestävällä tavalla </a:t>
            </a:r>
          </a:p>
          <a:p>
            <a:pPr>
              <a:lnSpc>
                <a:spcPct val="125000"/>
              </a:lnSpc>
              <a:tabLst>
                <a:tab pos="228600" algn="l"/>
                <a:tab pos="828040" algn="l"/>
                <a:tab pos="828040" algn="l"/>
              </a:tabLst>
            </a:pPr>
            <a:r>
              <a:rPr lang="fi-FI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teknologia on lisännyt hyvinvointia</a:t>
            </a:r>
          </a:p>
          <a:p>
            <a:pPr>
              <a:lnSpc>
                <a:spcPct val="125000"/>
              </a:lnSpc>
              <a:tabLst>
                <a:tab pos="228600" algn="l"/>
                <a:tab pos="828040" algn="l"/>
                <a:tab pos="828040" algn="l"/>
              </a:tabLst>
            </a:pPr>
            <a:r>
              <a:rPr lang="fi-FI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ikääntyvien työikäisten työkyky on parantunut ja työurat ovat pidentyneet, erityisesti ikääntyneiden palveluissa</a:t>
            </a:r>
          </a:p>
          <a:p>
            <a:pPr>
              <a:lnSpc>
                <a:spcPct val="125000"/>
              </a:lnSpc>
              <a:tabLst>
                <a:tab pos="228600" algn="l"/>
                <a:tab pos="828040" algn="l"/>
                <a:tab pos="828040" algn="l"/>
              </a:tabLst>
            </a:pPr>
            <a:r>
              <a:rPr lang="fi-FI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yhä useampi osallistuu vapaaehtoistoimintaan ja sen tekemistä tuetaan ikääntyvässä yhteiskunnassa.</a:t>
            </a:r>
          </a:p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8E6A3C7-A9BD-AE9E-AF43-39FDD911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8.5.2024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D3E8A309-E786-9A26-0B9A-94155D955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5"/>
            <a:ext cx="10074779" cy="1325563"/>
          </a:xfrm>
        </p:spPr>
        <p:txBody>
          <a:bodyPr/>
          <a:lstStyle/>
          <a:p>
            <a:r>
              <a:rPr lang="fi-FI">
                <a:cs typeface="Poppins"/>
              </a:rPr>
              <a:t>2) Kansallinen ikäohjelma ja laatusuositus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7C7BCD-4EC5-8ACF-D467-338634E43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5</a:t>
            </a:fld>
            <a:endParaRPr lang="en-FI"/>
          </a:p>
        </p:txBody>
      </p:sp>
      <p:sp>
        <p:nvSpPr>
          <p:cNvPr id="7" name="Sisällön paikkamerkki 1">
            <a:extLst>
              <a:ext uri="{FF2B5EF4-FFF2-40B4-BE49-F238E27FC236}">
                <a16:creationId xmlns:a16="http://schemas.microsoft.com/office/drawing/2014/main" id="{79971B29-FE41-CAED-84E9-7EFFB02D95DC}"/>
              </a:ext>
            </a:extLst>
          </p:cNvPr>
          <p:cNvSpPr txBox="1">
            <a:spLocks/>
          </p:cNvSpPr>
          <p:nvPr/>
        </p:nvSpPr>
        <p:spPr>
          <a:xfrm>
            <a:off x="6041303" y="1735138"/>
            <a:ext cx="4463642" cy="4351338"/>
          </a:xfrm>
          <a:prstGeom prst="rect">
            <a:avLst/>
          </a:prstGeom>
        </p:spPr>
        <p:txBody>
          <a:bodyPr vert="horz" lIns="72000" tIns="36000" rIns="72000" bIns="3600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Font typeface="Arial" panose="020B0604020202020204" pitchFamily="34" charset="0"/>
              <a:buNone/>
              <a:tabLst>
                <a:tab pos="228600" algn="l"/>
                <a:tab pos="828040" algn="l"/>
                <a:tab pos="828040" algn="l"/>
              </a:tabLst>
            </a:pPr>
            <a:r>
              <a:rPr lang="fi-FI" b="1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Laatusuosituksen keskeinen sisältö</a:t>
            </a:r>
          </a:p>
          <a:p>
            <a:pPr>
              <a:lnSpc>
                <a:spcPct val="125000"/>
              </a:lnSpc>
              <a:tabLst>
                <a:tab pos="228600" algn="l"/>
                <a:tab pos="828040" algn="l"/>
                <a:tab pos="828040" algn="l"/>
              </a:tabLst>
            </a:pPr>
            <a:r>
              <a:rPr lang="fi-FI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Iäkkäiden aktiivisuuden, työurien ja toimintakyvyn edistäminen</a:t>
            </a:r>
          </a:p>
          <a:p>
            <a:pPr>
              <a:lnSpc>
                <a:spcPct val="125000"/>
              </a:lnSpc>
              <a:tabLst>
                <a:tab pos="228600" algn="l"/>
                <a:tab pos="828040" algn="l"/>
                <a:tab pos="828040" algn="l"/>
              </a:tabLst>
            </a:pPr>
            <a:r>
              <a:rPr lang="fi-FI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vapaaehtoistoimintaan osallistuminen</a:t>
            </a:r>
          </a:p>
          <a:p>
            <a:pPr>
              <a:lnSpc>
                <a:spcPct val="125000"/>
              </a:lnSpc>
              <a:tabLst>
                <a:tab pos="228600" algn="l"/>
                <a:tab pos="828040" algn="l"/>
                <a:tab pos="828040" algn="l"/>
              </a:tabLst>
            </a:pPr>
            <a:r>
              <a:rPr lang="fi-FI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teknologian hyödyntäminen hyvinvoinnin edistäjänä</a:t>
            </a:r>
          </a:p>
          <a:p>
            <a:pPr>
              <a:lnSpc>
                <a:spcPct val="125000"/>
              </a:lnSpc>
              <a:tabLst>
                <a:tab pos="228600" algn="l"/>
                <a:tab pos="828040" algn="l"/>
                <a:tab pos="828040" algn="l"/>
              </a:tabLst>
            </a:pPr>
            <a:r>
              <a:rPr lang="fi-FI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asuminen ja asuinympäristöjen ikäystävällisyys</a:t>
            </a:r>
          </a:p>
          <a:p>
            <a:pPr>
              <a:lnSpc>
                <a:spcPct val="125000"/>
              </a:lnSpc>
              <a:tabLst>
                <a:tab pos="228600" algn="l"/>
                <a:tab pos="828040" algn="l"/>
                <a:tab pos="828040" algn="l"/>
              </a:tabLst>
            </a:pPr>
            <a:r>
              <a:rPr lang="fi-FI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palvelujen toteuttaminen kestävällä tavalla</a:t>
            </a:r>
          </a:p>
          <a:p>
            <a:pPr>
              <a:lnSpc>
                <a:spcPct val="125000"/>
              </a:lnSpc>
              <a:tabLst>
                <a:tab pos="228600" algn="l"/>
                <a:tab pos="828040" algn="l"/>
                <a:tab pos="828040" algn="l"/>
              </a:tabLst>
            </a:pPr>
            <a:r>
              <a:rPr lang="fi-FI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ennaltaehkäisevillä toiminnoilla ja palveluilla voidaan lisätä hyvien, aktiivisten elinvuosien määrää</a:t>
            </a:r>
          </a:p>
          <a:p>
            <a:pPr>
              <a:lnSpc>
                <a:spcPct val="125000"/>
              </a:lnSpc>
              <a:tabLst>
                <a:tab pos="228600" algn="l"/>
                <a:tab pos="828040" algn="l"/>
                <a:tab pos="828040" algn="l"/>
              </a:tabLst>
            </a:pPr>
            <a:r>
              <a:rPr lang="fi-FI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laatuindikaattorit laadun ja vaikuttavuuden seurannassa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326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6B6E7AB-4C92-4CA6-99FA-E25860BB9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0381"/>
            <a:ext cx="5600700" cy="4486275"/>
          </a:xfrm>
        </p:spPr>
        <p:txBody>
          <a:bodyPr>
            <a:normAutofit lnSpcReduction="10000"/>
          </a:bodyPr>
          <a:lstStyle/>
          <a:p>
            <a:r>
              <a:rPr lang="fi-FI" sz="18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Satakunnan ikääntyneet kokivat enemmän suuria vaikeuksia itsensä huolehtimisessa ja kävelemisessä kuin maassa keskimäärin</a:t>
            </a:r>
          </a:p>
          <a:p>
            <a:r>
              <a:rPr lang="fi-FI" sz="18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Ikääntyneen väestön turvattomuuden kokemus on myös lisääntynyt. Päivittäisen elämänsä turvattomaksi kokeneiden osuus on maan toiseksi suurin</a:t>
            </a:r>
          </a:p>
          <a:p>
            <a:r>
              <a:rPr lang="fi-FI" sz="18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Kaatumisiin ja putoamisiin liittyviä hoitojaksoja on maan keskiarvoon nähden paljon </a:t>
            </a:r>
          </a:p>
          <a:p>
            <a:r>
              <a:rPr lang="fi-FI" sz="18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Satakunnassa on lonkkamurtumia 65 vuotta täyttäneillä maan keskiarvoa enemmän</a:t>
            </a:r>
          </a:p>
          <a:p>
            <a:r>
              <a:rPr lang="fi-FI" sz="18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Ikääntyneiden tapaturmiin liittyvät hoitojaksojen määrät ovat pysyneet lähes ennallaan vuoden 2016 jälkeen</a:t>
            </a:r>
          </a:p>
          <a:p>
            <a:r>
              <a:rPr lang="fi-FI" sz="18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Lonkkamurtumien positiivinen kehitys vaikuttaisi myönteisesti hyvinvointialueelle vuodesta 2026 alkaen jaettavaan HYTE-kertoimeen. 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8E6A3C7-A9BD-AE9E-AF43-39FDD911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8.5.2024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D3E8A309-E786-9A26-0B9A-94155D955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Poppins"/>
              </a:rPr>
              <a:t>3) Hyvinvoinnin ja toimintakyvyn tilannekuva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7C7BCD-4EC5-8ACF-D467-338634E43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6</a:t>
            </a:fld>
            <a:endParaRPr lang="en-FI"/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D4927131-9F51-0FF8-E0C6-9DDDE53B5A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6275330"/>
              </p:ext>
            </p:extLst>
          </p:nvPr>
        </p:nvGraphicFramePr>
        <p:xfrm>
          <a:off x="6438900" y="1690688"/>
          <a:ext cx="4914900" cy="226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98E3D580-0B95-E1C0-D33C-C205DDE7BB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7290787"/>
              </p:ext>
            </p:extLst>
          </p:nvPr>
        </p:nvGraphicFramePr>
        <p:xfrm>
          <a:off x="6565023" y="3904615"/>
          <a:ext cx="5034915" cy="2451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0889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6B6E7AB-4C92-4CA6-99FA-E25860BB9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29" y="1473286"/>
            <a:ext cx="10914077" cy="4883063"/>
          </a:xfrm>
        </p:spPr>
        <p:txBody>
          <a:bodyPr>
            <a:normAutofit lnSpcReduction="10000"/>
          </a:bodyPr>
          <a:lstStyle/>
          <a:p>
            <a:r>
              <a:rPr lang="fi-FI"/>
              <a:t>Ennaltaehkäisevien palveluiden vahvistaminen ja arjen tukeminen</a:t>
            </a:r>
          </a:p>
          <a:p>
            <a:pPr lvl="1"/>
            <a:r>
              <a:rPr lang="fi-FI"/>
              <a:t>Ennaltaehkäisevien palveluiden tärkeä tavoite on yksinäisyyden ja syrjäytymisen ehkäisy. </a:t>
            </a:r>
          </a:p>
          <a:p>
            <a:r>
              <a:rPr lang="fi-FI"/>
              <a:t>Vapaaehtoistoiminta sekä kuntien kanssa tehtävä HYTE-yhteistyö</a:t>
            </a:r>
          </a:p>
          <a:p>
            <a:pPr lvl="1"/>
            <a:r>
              <a:rPr lang="fi-FI"/>
              <a:t>Vapaaehtoistoiminnan tulee olla helposti tavoitettavissa</a:t>
            </a:r>
          </a:p>
          <a:p>
            <a:r>
              <a:rPr lang="fi-FI"/>
              <a:t>Ikäkeskustoiminta</a:t>
            </a:r>
          </a:p>
          <a:p>
            <a:pPr lvl="1"/>
            <a:r>
              <a:rPr lang="fi-FI" sz="20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Pyritään tunnistamaan terveyden ja toimintakyvyn varhaiset riskit matalan kynnyksen toimipisteissä, kuten ikäkeskuksissa</a:t>
            </a:r>
            <a:endParaRPr lang="fi-FI"/>
          </a:p>
          <a:p>
            <a:r>
              <a:rPr lang="fi-FI"/>
              <a:t>Asiakas- ja palveluohjaus</a:t>
            </a:r>
          </a:p>
          <a:p>
            <a:pPr lvl="1"/>
            <a:r>
              <a:rPr lang="fi-FI"/>
              <a:t>Iäkkään henkilön neuvontapiste sekä palvelujen järjestäjä, koordinoija ja asiakkaan palvelupolkujen seuraaja</a:t>
            </a:r>
          </a:p>
          <a:p>
            <a:r>
              <a:rPr lang="fi-FI"/>
              <a:t>RAI-järjestelmä palvelujen arvioinnin tukena</a:t>
            </a:r>
          </a:p>
          <a:p>
            <a:r>
              <a:rPr lang="fi-FI"/>
              <a:t>Ikääntyneille suunnatun asumisen kehittäminen</a:t>
            </a:r>
          </a:p>
          <a:p>
            <a:pPr lvl="1"/>
            <a:r>
              <a:rPr lang="fi-FI"/>
              <a:t>Vaihtoehtoisten asumismuotojen kehittäminen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8E6A3C7-A9BD-AE9E-AF43-39FDD911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8.5.2024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D3E8A309-E786-9A26-0B9A-94155D955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Poppins"/>
              </a:rPr>
              <a:t>4) Palvelujen järjestäminen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7C7BCD-4EC5-8ACF-D467-338634E43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95023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8E6A3C7-A9BD-AE9E-AF43-39FDD911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8.5.2024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D3E8A309-E786-9A26-0B9A-94155D955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Palvelujen järjestäminen, palvelurakenne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7C7BCD-4EC5-8ACF-D467-338634E43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8</a:t>
            </a:fld>
            <a:endParaRPr lang="en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D643BCE-617E-5771-249B-41FF1D422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412" y="1576361"/>
            <a:ext cx="5200339" cy="1963082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97305E1-CB3B-C1AC-A0D2-4944A30C7139}"/>
              </a:ext>
            </a:extLst>
          </p:cNvPr>
          <p:cNvSpPr txBox="1"/>
          <p:nvPr/>
        </p:nvSpPr>
        <p:spPr>
          <a:xfrm>
            <a:off x="838200" y="1690688"/>
            <a:ext cx="47359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>
                <a:latin typeface="+mn-lt"/>
                <a:cs typeface="Poppins" pitchFamily="2" charset="77"/>
              </a:rPr>
              <a:t>Panostus ennaltaehkäisevään toimintaan ja arkikuntoutukseen kotihoidossa, jotta voidaan asteittain hillitä tulevia ympärivuorokautisen asumisen uusia investointeja</a:t>
            </a:r>
          </a:p>
          <a:p>
            <a:pPr algn="l"/>
            <a:endParaRPr lang="fi-FI">
              <a:latin typeface="+mn-lt"/>
              <a:cs typeface="Poppins" pitchFamily="2" charset="77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>
                <a:cs typeface="Poppins" pitchFamily="2" charset="77"/>
              </a:rPr>
              <a:t>I</a:t>
            </a:r>
            <a:r>
              <a:rPr lang="fi-FI">
                <a:latin typeface="+mn-lt"/>
                <a:cs typeface="Poppins" pitchFamily="2" charset="77"/>
              </a:rPr>
              <a:t>kääntyneille ja omaishoitajille turvataan yhdenvertaiset, paremmin koordinoidut ja kustannuksien kasvua hillitsevät palvelut</a:t>
            </a:r>
          </a:p>
          <a:p>
            <a:pPr algn="l"/>
            <a:endParaRPr lang="fi-FI">
              <a:latin typeface="+mn-lt"/>
              <a:cs typeface="Poppins" pitchFamily="2" charset="77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>
                <a:cs typeface="Poppins" pitchFamily="2" charset="77"/>
              </a:rPr>
              <a:t>T</a:t>
            </a:r>
            <a:r>
              <a:rPr lang="fi-FI">
                <a:latin typeface="+mn-lt"/>
                <a:cs typeface="Poppins" pitchFamily="2" charset="77"/>
              </a:rPr>
              <a:t>avoitteena on, että vähintään 94 % yli 75- vuotiaista asuu omissa kodeissaan tai yhteisöllisessä asumisessa</a:t>
            </a:r>
          </a:p>
        </p:txBody>
      </p:sp>
      <p:pic>
        <p:nvPicPr>
          <p:cNvPr id="2" name="Kuva 1" descr="Kuva, joka sisältää kohteen teksti, kuvakaappaus, numero, Fontti&#10;&#10;Kuvaus luotu automaattisesti">
            <a:extLst>
              <a:ext uri="{FF2B5EF4-FFF2-40B4-BE49-F238E27FC236}">
                <a16:creationId xmlns:a16="http://schemas.microsoft.com/office/drawing/2014/main" id="{BF6EEAC9-3222-38EF-FA38-2CDF4FE41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050" y="3537709"/>
            <a:ext cx="4942648" cy="31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36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6B6E7AB-4C92-4CA6-99FA-E25860BB9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/>
              <a:t>Koko alueella on yhtenäiset omaishoidon tuen toimintaohje ja myöntämisperusteet</a:t>
            </a:r>
          </a:p>
          <a:p>
            <a:r>
              <a:rPr lang="fi-FI"/>
              <a:t>Hyvinvointialueella järjestetään omaishoidon tuen valmennuksia. Jatkossa valmennuksia voidaan pitää myös etäyhteyksin</a:t>
            </a:r>
          </a:p>
          <a:p>
            <a:r>
              <a:rPr lang="fi-FI"/>
              <a:t>Yhteistyötä lisätään kolmannen sektorin toimijoiden kanssa</a:t>
            </a:r>
          </a:p>
          <a:p>
            <a:r>
              <a:rPr lang="fi-FI"/>
              <a:t>Lakisääteisten vapaiden käytön lisääminen ja monipuolistaminen</a:t>
            </a:r>
          </a:p>
          <a:p>
            <a:r>
              <a:rPr lang="fi-FI"/>
              <a:t>Tavoitteena on omaishoidon kotiin menevien hoitajien työn hyödyntäminen laajemmin koko hyvinvointialueella</a:t>
            </a:r>
          </a:p>
          <a:p>
            <a:r>
              <a:rPr lang="fi-FI"/>
              <a:t>Omaishoitajien hyvinvointi- ja terveystarkastuksia kehitetään edelleen, jotta omaishoitajan mahdollinen uupuminen havaitaan</a:t>
            </a:r>
          </a:p>
          <a:p>
            <a:r>
              <a:rPr lang="fi-FI"/>
              <a:t>Omaishoidon yksikön tavoitteena on tuottaa omaishoitajille yhdenvertaiset, hyvin koordinoidut ja kustannusten kasvua hillitsevät palvelut.</a:t>
            </a:r>
          </a:p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8E6A3C7-A9BD-AE9E-AF43-39FDD911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8.5.2024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D3E8A309-E786-9A26-0B9A-94155D955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Omaishoidon tilannekuva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7C7BCD-4EC5-8ACF-D467-338634E43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97079426"/>
      </p:ext>
    </p:extLst>
  </p:cSld>
  <p:clrMapOvr>
    <a:masterClrMapping/>
  </p:clrMapOvr>
</p:sld>
</file>

<file path=ppt/theme/theme1.xml><?xml version="1.0" encoding="utf-8"?>
<a:theme xmlns:a="http://schemas.openxmlformats.org/drawingml/2006/main" name="Strategia ja vierailijat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1CD60D6B-7926-164C-929D-D6F31F828079}"/>
    </a:ext>
  </a:extLst>
</a:theme>
</file>

<file path=ppt/theme/theme2.xml><?xml version="1.0" encoding="utf-8"?>
<a:theme xmlns:a="http://schemas.openxmlformats.org/drawingml/2006/main" name="Sata Sote/Vihrea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2A56609D-893F-8E47-914B-376BAFE714FF}"/>
    </a:ext>
  </a:extLst>
</a:theme>
</file>

<file path=ppt/theme/theme3.xml><?xml version="1.0" encoding="utf-8"?>
<a:theme xmlns:a="http://schemas.openxmlformats.org/drawingml/2006/main" name="Sata Pelastus/Punainen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AD223095-1438-654F-A685-81DE42A807F7}"/>
    </a:ext>
  </a:extLst>
</a:theme>
</file>

<file path=ppt/theme/theme4.xml><?xml version="1.0" encoding="utf-8"?>
<a:theme xmlns:a="http://schemas.openxmlformats.org/drawingml/2006/main" name="Sata Hallinto/Sininen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6D90EAC8-937D-6347-A51A-E35764F8713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E3374D7989AC84DB24BBC3EB642A6A7" ma:contentTypeVersion="12" ma:contentTypeDescription="Luo uusi asiakirja." ma:contentTypeScope="" ma:versionID="60003402a29cc59bcfeae341f03afb5c">
  <xsd:schema xmlns:xsd="http://www.w3.org/2001/XMLSchema" xmlns:xs="http://www.w3.org/2001/XMLSchema" xmlns:p="http://schemas.microsoft.com/office/2006/metadata/properties" xmlns:ns2="f4b72c16-a40d-4e17-907a-3974571add12" xmlns:ns3="b2a6e167-7ebe-4a29-abe6-345bb40acfd8" targetNamespace="http://schemas.microsoft.com/office/2006/metadata/properties" ma:root="true" ma:fieldsID="2d5d9dcaa55433f9dced6775ef51500a" ns2:_="" ns3:_="">
    <xsd:import namespace="f4b72c16-a40d-4e17-907a-3974571add12"/>
    <xsd:import namespace="b2a6e167-7ebe-4a29-abe6-345bb40acf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72c16-a40d-4e17-907a-3974571add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ee43b15e-14bb-436e-99a9-3e6a2950b3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6e167-7ebe-4a29-abe6-345bb40acf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6d9ec73c-23c6-4af2-b095-5eb6d3749ee1}" ma:internalName="TaxCatchAll" ma:showField="CatchAllData" ma:web="b2a6e167-7ebe-4a29-abe6-345bb40acf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a6e167-7ebe-4a29-abe6-345bb40acfd8" xsi:nil="true"/>
    <lcf76f155ced4ddcb4097134ff3c332f xmlns="f4b72c16-a40d-4e17-907a-3974571add12">
      <Terms xmlns="http://schemas.microsoft.com/office/infopath/2007/PartnerControls"/>
    </lcf76f155ced4ddcb4097134ff3c332f>
    <SharedWithUsers xmlns="b2a6e167-7ebe-4a29-abe6-345bb40acfd8">
      <UserInfo>
        <DisplayName>Piia Nurminen</DisplayName>
        <AccountId>152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496E22-079A-40F9-AE62-5E9171787021}">
  <ds:schemaRefs>
    <ds:schemaRef ds:uri="b2a6e167-7ebe-4a29-abe6-345bb40acfd8"/>
    <ds:schemaRef ds:uri="f4b72c16-a40d-4e17-907a-3974571add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E8F4410-605F-4F46-A6C2-43E5FDCAF2A9}">
  <ds:schemaRefs>
    <ds:schemaRef ds:uri="http://purl.org/dc/elements/1.1/"/>
    <ds:schemaRef ds:uri="http://schemas.microsoft.com/office/infopath/2007/PartnerControls"/>
    <ds:schemaRef ds:uri="http://purl.org/dc/dcmitype/"/>
    <ds:schemaRef ds:uri="b2a6e167-7ebe-4a29-abe6-345bb40acfd8"/>
    <ds:schemaRef ds:uri="http://schemas.microsoft.com/office/2006/documentManagement/types"/>
    <ds:schemaRef ds:uri="http://www.w3.org/XML/1998/namespace"/>
    <ds:schemaRef ds:uri="f4b72c16-a40d-4e17-907a-3974571add12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7774F7B-7FF9-435A-AFF4-133C853E3D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Powerpoint_pohja</Template>
  <TotalTime>0</TotalTime>
  <Words>1002</Words>
  <Application>Microsoft Office PowerPoint</Application>
  <PresentationFormat>Laajakuva</PresentationFormat>
  <Paragraphs>200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17</vt:i4>
      </vt:variant>
    </vt:vector>
  </HeadingPairs>
  <TitlesOfParts>
    <vt:vector size="23" baseType="lpstr">
      <vt:lpstr>Arial</vt:lpstr>
      <vt:lpstr>Calibri</vt:lpstr>
      <vt:lpstr>Strategia ja vierailijat</vt:lpstr>
      <vt:lpstr>Sata Sote/Vihrea</vt:lpstr>
      <vt:lpstr>Sata Pelastus/Punainen</vt:lpstr>
      <vt:lpstr>Sata Hallinto/Sininen</vt:lpstr>
      <vt:lpstr>PowerPoint-esitys</vt:lpstr>
      <vt:lpstr>Suunnitelma ikääntyneen väestön tukemiseksi</vt:lpstr>
      <vt:lpstr>Taustaa</vt:lpstr>
      <vt:lpstr>SUUNNITELMAN SISÄLTÖ</vt:lpstr>
      <vt:lpstr>2) Kansallinen ikäohjelma ja laatusuositus</vt:lpstr>
      <vt:lpstr>3) Hyvinvoinnin ja toimintakyvyn tilannekuva</vt:lpstr>
      <vt:lpstr>4) Palvelujen järjestäminen</vt:lpstr>
      <vt:lpstr>Palvelujen järjestäminen, palvelurakenne</vt:lpstr>
      <vt:lpstr>Omaishoidon tilannekuva</vt:lpstr>
      <vt:lpstr>Palvelujen saatavuus ja laatu</vt:lpstr>
      <vt:lpstr>5) Tavoitteet ja toimenpiteet 1/5</vt:lpstr>
      <vt:lpstr>Tavoitteet ja toimenpiteet 2/5</vt:lpstr>
      <vt:lpstr>Tavoitteet ja toimenpiteet 3/5</vt:lpstr>
      <vt:lpstr>Tavoitteet ja toimenpiteet 4/5</vt:lpstr>
      <vt:lpstr>Tavoitteet ja toimenpiteet 5/5</vt:lpstr>
      <vt:lpstr>6) Suunnitelman hyväksyminen ja seuranta</vt:lpstr>
      <vt:lpstr>Kiitos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viestinta@sata.fi</dc:creator>
  <cp:lastModifiedBy>Eliisa Saarinen</cp:lastModifiedBy>
  <cp:revision>2</cp:revision>
  <cp:lastPrinted>2024-05-08T12:55:50Z</cp:lastPrinted>
  <dcterms:created xsi:type="dcterms:W3CDTF">2023-04-14T04:42:43Z</dcterms:created>
  <dcterms:modified xsi:type="dcterms:W3CDTF">2024-05-08T12:58:03Z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0x010100CE3374D7989AC84DB24BBC3EB642A6A7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2023-04-14T04:42:43Z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f1fc3d0a-ee56-4f33-ab7c-c77444ca1078</vt:lpwstr>
  </property>
  <property fmtid="{D5CDD505-2E9C-101B-9397-08002B2CF9AE}" pid="8" name="MSIP_Label_defa4170-0d19-0005-0004-bc88714345d2_ActionId">
    <vt:lpwstr>8a4ed892-9205-46d9-9721-66d6f4079a8a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ediaServiceImageTags">
    <vt:lpwstr/>
  </property>
</Properties>
</file>